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C61282-0F6D-4FF3-8931-3790D4EF21EF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0D3E8-F493-4F98-9801-9A0D1B83F67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89084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75447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401067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1628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591674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74458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89696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95069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32351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316273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307189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172208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58601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857726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869746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472354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041206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2753743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363654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498645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338906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98513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853965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71392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809815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705496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06156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214857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48022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210232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818280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1237681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56337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9879063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094494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425923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21926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668605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0134378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162506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5242623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1407685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2980447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7068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2 columns" type="twoColTx">
  <p:cSld name="Title + 2 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82;p6"/>
          <p:cNvGrpSpPr/>
          <p:nvPr/>
        </p:nvGrpSpPr>
        <p:grpSpPr>
          <a:xfrm>
            <a:off x="-4" y="54"/>
            <a:ext cx="7072430" cy="1769753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5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6" name="Google Shape;90;p6"/>
          <p:cNvGrpSpPr/>
          <p:nvPr/>
        </p:nvGrpSpPr>
        <p:grpSpPr>
          <a:xfrm>
            <a:off x="6946842" y="5963632"/>
            <a:ext cx="2202830" cy="894393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523433"/>
            <a:ext cx="52584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2050651"/>
            <a:ext cx="3378300" cy="363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2050651"/>
            <a:ext cx="3378300" cy="363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6182000"/>
            <a:ext cx="14874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="" xmlns:a16="http://schemas.microsoft.com/office/drawing/2014/main" id="{B9D19763-4EF1-4C59-8587-86EEC9B87E3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061434" y="185949"/>
            <a:ext cx="884735" cy="7692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ubtitle">
  <p:cSld name="Subtitl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/>
          <p:nvPr/>
        </p:nvSpPr>
        <p:spPr>
          <a:xfrm>
            <a:off x="5697214" y="3514025"/>
            <a:ext cx="889200" cy="395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 panose="02000000000000000000"/>
              <a:ea typeface="Arvo" panose="02000000000000000000"/>
              <a:cs typeface="Arvo" panose="02000000000000000000"/>
              <a:sym typeface="Arvo" panose="02000000000000000000"/>
            </a:endParaRPr>
          </a:p>
        </p:txBody>
      </p:sp>
      <p:grpSp>
        <p:nvGrpSpPr>
          <p:cNvPr id="3" name="Google Shape;25;p3"/>
          <p:cNvGrpSpPr/>
          <p:nvPr/>
        </p:nvGrpSpPr>
        <p:grpSpPr>
          <a:xfrm>
            <a:off x="0" y="-9451"/>
            <a:ext cx="8661398" cy="6867451"/>
            <a:chOff x="0" y="-7088"/>
            <a:chExt cx="8661398" cy="5150588"/>
          </a:xfrm>
        </p:grpSpPr>
        <p:sp>
          <p:nvSpPr>
            <p:cNvPr id="26" name="Google Shape;26;p3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 panose="02000000000000000000"/>
                <a:ea typeface="Arvo" panose="02000000000000000000"/>
                <a:cs typeface="Arvo" panose="02000000000000000000"/>
                <a:sym typeface="Arvo" panose="02000000000000000000"/>
              </a:endParaRPr>
            </a:p>
          </p:txBody>
        </p:sp>
      </p:grpSp>
      <p:grpSp>
        <p:nvGrpSpPr>
          <p:cNvPr id="4" name="Google Shape;28;p3"/>
          <p:cNvGrpSpPr/>
          <p:nvPr/>
        </p:nvGrpSpPr>
        <p:grpSpPr>
          <a:xfrm rot="10800000" flipH="1">
            <a:off x="-2" y="3899768"/>
            <a:ext cx="6589087" cy="2703024"/>
            <a:chOff x="-9894852" y="-4493254"/>
            <a:chExt cx="21200407" cy="6522740"/>
          </a:xfrm>
        </p:grpSpPr>
        <p:sp>
          <p:nvSpPr>
            <p:cNvPr id="29" name="Google Shape;29;p3"/>
            <p:cNvSpPr/>
            <p:nvPr/>
          </p:nvSpPr>
          <p:spPr>
            <a:xfrm>
              <a:off x="-9894852" y="-4493114"/>
              <a:ext cx="146853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 panose="02000000000000000000"/>
                <a:ea typeface="Arvo" panose="02000000000000000000"/>
                <a:cs typeface="Arvo" panose="02000000000000000000"/>
                <a:sym typeface="Arvo" panose="02000000000000000000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 panose="02000000000000000000"/>
                <a:ea typeface="Arvo" panose="02000000000000000000"/>
                <a:cs typeface="Arvo" panose="02000000000000000000"/>
                <a:sym typeface="Arvo" panose="02000000000000000000"/>
              </a:endParaRPr>
            </a:p>
          </p:txBody>
        </p:sp>
      </p:grpSp>
      <p:grpSp>
        <p:nvGrpSpPr>
          <p:cNvPr id="5" name="Google Shape;31;p3"/>
          <p:cNvGrpSpPr/>
          <p:nvPr/>
        </p:nvGrpSpPr>
        <p:grpSpPr>
          <a:xfrm>
            <a:off x="6946842" y="5963632"/>
            <a:ext cx="2202830" cy="894393"/>
            <a:chOff x="5575242" y="4472723"/>
            <a:chExt cx="2202830" cy="670795"/>
          </a:xfrm>
        </p:grpSpPr>
        <p:sp>
          <p:nvSpPr>
            <p:cNvPr id="32" name="Google Shape;32;p3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" name="Google Shape;33;p3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34" name="Google Shape;34;p3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3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" name="Google Shape;36;p3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37" name="Google Shape;37;p3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38;p3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9" name="Google Shape;39;p3"/>
          <p:cNvSpPr txBox="1">
            <a:spLocks noGrp="1"/>
          </p:cNvSpPr>
          <p:nvPr>
            <p:ph type="ctrTitle"/>
          </p:nvPr>
        </p:nvSpPr>
        <p:spPr>
          <a:xfrm>
            <a:off x="463525" y="3828197"/>
            <a:ext cx="40944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ubTitle" idx="1"/>
          </p:nvPr>
        </p:nvSpPr>
        <p:spPr>
          <a:xfrm>
            <a:off x="463525" y="5300599"/>
            <a:ext cx="40944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3pPr>
            <a:lvl4pPr lvl="3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4pPr>
            <a:lvl5pPr lvl="4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5pPr>
            <a:lvl6pPr lvl="5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6pPr>
            <a:lvl7pPr lvl="6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7pPr>
            <a:lvl8pPr lvl="7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8pPr>
            <a:lvl9pPr lvl="8" rtl="0">
              <a:spcBef>
                <a:spcPts val="1000"/>
              </a:spcBef>
              <a:spcAft>
                <a:spcPts val="100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sldNum" idx="12"/>
          </p:nvPr>
        </p:nvSpPr>
        <p:spPr>
          <a:xfrm>
            <a:off x="7618000" y="6182000"/>
            <a:ext cx="14874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="" xmlns:a16="http://schemas.microsoft.com/office/drawing/2014/main" id="{E10899B7-34F0-4E8C-9827-2238504814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061434" y="185949"/>
            <a:ext cx="884735" cy="7692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3831631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06/04/2023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800" b="1" dirty="0" smtClean="0"/>
              <a:t>IDENTIFICATION OF BACTERIA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Dr. </a:t>
            </a:r>
            <a:r>
              <a:rPr lang="en-US" sz="2400" dirty="0" err="1" smtClean="0">
                <a:solidFill>
                  <a:schemeClr val="tx1"/>
                </a:solidFill>
              </a:rPr>
              <a:t>Priyanka</a:t>
            </a:r>
            <a:r>
              <a:rPr lang="en-US" sz="2400" dirty="0" smtClean="0">
                <a:solidFill>
                  <a:schemeClr val="tx1"/>
                </a:solidFill>
              </a:rPr>
              <a:t> Mane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MBBS MD PhD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Assistant Professor</a:t>
            </a: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CULTURE IDENTIFICATION</a:t>
            </a:r>
            <a:endParaRPr lang="en-US" i="1" dirty="0"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55094"/>
            <a:ext cx="9105400" cy="4131349"/>
          </a:xfrm>
        </p:spPr>
        <p:txBody>
          <a:bodyPr/>
          <a:lstStyle/>
          <a:p>
            <a:pPr marL="101600" indent="0">
              <a:lnSpc>
                <a:spcPct val="150000"/>
              </a:lnSpc>
              <a:buNone/>
            </a:pPr>
            <a:r>
              <a:rPr lang="en-US" sz="2200" dirty="0"/>
              <a:t>Identification of bacteria from culture is made either by: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Conventional biochemical tests or 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Automated identification systems.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235880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Biochemical Identification </a:t>
            </a:r>
            <a:endParaRPr lang="en-US" i="1" dirty="0">
              <a:solidFill>
                <a:schemeClr val="accent5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960237"/>
            <a:ext cx="9105400" cy="4131349"/>
          </a:xfrm>
        </p:spPr>
        <p:txBody>
          <a:bodyPr/>
          <a:lstStyle/>
          <a:p>
            <a:pPr marL="101600" indent="0">
              <a:lnSpc>
                <a:spcPct val="150000"/>
              </a:lnSpc>
              <a:buNone/>
            </a:pPr>
            <a:r>
              <a:rPr lang="en-US" sz="2200" dirty="0"/>
              <a:t>Based on the type of colony morphology, Gram- staining appearance - appropriate biochemical tests are employed. </a:t>
            </a:r>
          </a:p>
          <a:p>
            <a:pPr>
              <a:lnSpc>
                <a:spcPct val="150000"/>
              </a:lnSpc>
            </a:pPr>
            <a:r>
              <a:rPr lang="en-US" sz="2200" b="1" dirty="0"/>
              <a:t>Initially -</a:t>
            </a:r>
            <a:r>
              <a:rPr lang="en-US" sz="2200" dirty="0"/>
              <a:t> catalase and oxidase tests are done.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292838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Biochemical Identification </a:t>
            </a:r>
            <a:r>
              <a:rPr lang="en-US" dirty="0">
                <a:latin typeface="Roboto Condensed Light" panose="020B0604020202020204" charset="0"/>
                <a:ea typeface="Roboto Condensed Light" panose="020B0604020202020204" charset="0"/>
              </a:rPr>
              <a:t>(Cont..) </a:t>
            </a:r>
            <a:endParaRPr lang="en-US" i="1" dirty="0">
              <a:solidFill>
                <a:schemeClr val="accent5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00" y="1745247"/>
            <a:ext cx="9105400" cy="4131349"/>
          </a:xfrm>
        </p:spPr>
        <p:txBody>
          <a:bodyPr/>
          <a:lstStyle/>
          <a:p>
            <a:r>
              <a:rPr lang="en-US" sz="2200" b="1" dirty="0"/>
              <a:t>For gram-negative bacilli - </a:t>
            </a:r>
            <a:r>
              <a:rPr lang="en-US" sz="2200" dirty="0"/>
              <a:t>Common biochemical tests done routinely – ‘ICUT’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Indole test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Citrate utilization test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Urea hydrolysis test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Triple sugar iron test (TSI).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356450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Biochemical Identification </a:t>
            </a:r>
            <a:r>
              <a:rPr lang="en-US" dirty="0">
                <a:latin typeface="Roboto Condensed Light" panose="020B0604020202020204" charset="0"/>
                <a:ea typeface="Roboto Condensed Light" panose="020B0604020202020204" charset="0"/>
              </a:rPr>
              <a:t>(Cont..) </a:t>
            </a:r>
            <a:endParaRPr lang="en-US" i="1" dirty="0">
              <a:solidFill>
                <a:schemeClr val="accent5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9105400" cy="4131349"/>
          </a:xfrm>
        </p:spPr>
        <p:txBody>
          <a:bodyPr/>
          <a:lstStyle/>
          <a:p>
            <a:r>
              <a:rPr lang="en-US" sz="2200" b="1" dirty="0"/>
              <a:t>For gram-positive cocci:</a:t>
            </a:r>
            <a:endParaRPr lang="en-US" sz="22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Coagulase test (for </a:t>
            </a:r>
            <a:r>
              <a:rPr lang="en-US" sz="2200" i="1" dirty="0"/>
              <a:t>Staphylococcus aureus</a:t>
            </a:r>
            <a:r>
              <a:rPr lang="en-US" sz="2200" dirty="0"/>
              <a:t>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CAMP (Christie-Atkins-Munch-Petersen) test - group B </a:t>
            </a:r>
            <a:r>
              <a:rPr lang="en-US" sz="2200" i="1" dirty="0"/>
              <a:t>Streptococcus. </a:t>
            </a:r>
            <a:endParaRPr lang="en-US" sz="22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Bile </a:t>
            </a:r>
            <a:r>
              <a:rPr lang="en-US" sz="2200" dirty="0" err="1"/>
              <a:t>esculin</a:t>
            </a:r>
            <a:r>
              <a:rPr lang="en-US" sz="2200" dirty="0"/>
              <a:t> hydrolysis test (for </a:t>
            </a:r>
            <a:r>
              <a:rPr lang="en-US" sz="2200" i="1" dirty="0"/>
              <a:t>Enterococcus</a:t>
            </a:r>
            <a:r>
              <a:rPr lang="en-US" sz="2200" dirty="0"/>
              <a:t>)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Inulin fermentation (for pneumococcus)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dirty="0"/>
              <a:t>Bile solubility test (for pneumococcus)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324110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Biochemical Identification </a:t>
            </a:r>
            <a:r>
              <a:rPr lang="en-US" dirty="0">
                <a:latin typeface="Roboto Condensed Light" panose="020B0604020202020204" charset="0"/>
                <a:ea typeface="Roboto Condensed Light" panose="020B0604020202020204" charset="0"/>
              </a:rPr>
              <a:t>(Cont..) </a:t>
            </a:r>
            <a:endParaRPr lang="en-US" i="1" dirty="0">
              <a:solidFill>
                <a:schemeClr val="accent5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91054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Antimicrobial susceptibility tests - for bacterial identification: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/>
              <a:t>Optochin susceptibility test - pneumococcus (sensitive)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/>
              <a:t>Bacitracin susceptibility test - differentiate group A (sensitive) from group B (resistant) </a:t>
            </a:r>
            <a:r>
              <a:rPr lang="en-US" sz="2200" i="1" dirty="0"/>
              <a:t>Streptococcus</a:t>
            </a:r>
            <a:r>
              <a:rPr lang="en-US" sz="2200" dirty="0"/>
              <a:t>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102611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solidFill>
                  <a:srgbClr val="FF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Catalase Test </a:t>
            </a:r>
            <a:endParaRPr lang="en-US" i="1" dirty="0">
              <a:solidFill>
                <a:srgbClr val="FF00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627888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When a drop of hydrogen peroxide (3% H2O2 ) - added to a colony of any catalase producing bacteria - effervescence or bubbles appear due to breakdown of H2O2 by catalase to produce oxygen.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Differentiate - </a:t>
            </a:r>
            <a:r>
              <a:rPr lang="en-US" sz="2200" i="1" dirty="0"/>
              <a:t>Staphylococcus</a:t>
            </a:r>
            <a:r>
              <a:rPr lang="en-US" sz="2200" dirty="0"/>
              <a:t> (positive) from </a:t>
            </a:r>
            <a:r>
              <a:rPr lang="en-US" sz="2200" i="1" dirty="0"/>
              <a:t>Streptococcus </a:t>
            </a:r>
            <a:r>
              <a:rPr lang="en-US" sz="2200" dirty="0"/>
              <a:t>(negative).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pic>
        <p:nvPicPr>
          <p:cNvPr id="6" name="image35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96440" y="3657600"/>
            <a:ext cx="3108960" cy="1752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322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solidFill>
                  <a:srgbClr val="FF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Oxidase Tests</a:t>
            </a:r>
            <a:endParaRPr lang="en-US" i="1" dirty="0">
              <a:solidFill>
                <a:srgbClr val="FF00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1440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IN" sz="2200" dirty="0"/>
              <a:t>Detects the presence of cytochrome oxidase enzyme in bacteria which catalyses the oxidation of reduced cytochrome by atmospheric oxygen.</a:t>
            </a:r>
            <a:endParaRPr lang="en-US" sz="2200" dirty="0"/>
          </a:p>
          <a:p>
            <a:pPr lvl="0">
              <a:lnSpc>
                <a:spcPct val="150000"/>
              </a:lnSpc>
            </a:pPr>
            <a:r>
              <a:rPr lang="en-IN" sz="2200" dirty="0"/>
              <a:t>Oxidase positive (deep purple)- </a:t>
            </a:r>
            <a:r>
              <a:rPr lang="en-IN" sz="2200" i="1" dirty="0"/>
              <a:t>Pseudomonas , Vibrio, Neisseria, Bacillus </a:t>
            </a:r>
            <a:r>
              <a:rPr lang="en-IN" sz="2200" dirty="0"/>
              <a:t> etc.</a:t>
            </a:r>
            <a:endParaRPr lang="en-US" sz="2200" dirty="0"/>
          </a:p>
          <a:p>
            <a:pPr lvl="0">
              <a:lnSpc>
                <a:spcPct val="150000"/>
              </a:lnSpc>
            </a:pPr>
            <a:r>
              <a:rPr lang="en-IN" sz="2200" dirty="0"/>
              <a:t>Oxidase negative (no colour change) - members of family </a:t>
            </a:r>
            <a:r>
              <a:rPr lang="en-IN" sz="2200" dirty="0" err="1"/>
              <a:t>Enterobacteriaceae</a:t>
            </a:r>
            <a:r>
              <a:rPr lang="en-IN" sz="2200" dirty="0"/>
              <a:t>, </a:t>
            </a:r>
            <a:r>
              <a:rPr lang="en-US" sz="2400" i="1" dirty="0"/>
              <a:t>Acinetobacter,</a:t>
            </a:r>
            <a:r>
              <a:rPr lang="en-IN" sz="2200" dirty="0"/>
              <a:t> etc.</a:t>
            </a:r>
            <a:endParaRPr lang="en-US" sz="2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pic>
        <p:nvPicPr>
          <p:cNvPr id="26626" name="Picture 2" descr="C:\Users\Mahe\AppData\Local\Temp\ksohtml12360\wps1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027" r="44990" b="14733"/>
          <a:stretch/>
        </p:blipFill>
        <p:spPr bwMode="auto">
          <a:xfrm>
            <a:off x="7203440" y="323033"/>
            <a:ext cx="1666240" cy="15036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6265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solidFill>
                  <a:srgbClr val="FF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Indole Test </a:t>
            </a:r>
            <a:endParaRPr lang="en-US" i="1" dirty="0">
              <a:solidFill>
                <a:srgbClr val="FF00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72340"/>
            <a:ext cx="91440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Detects the ability of certain bacteria to produce enzyme </a:t>
            </a:r>
            <a:r>
              <a:rPr lang="en-US" sz="2200" dirty="0" err="1"/>
              <a:t>tryptophanase</a:t>
            </a:r>
            <a:r>
              <a:rPr lang="en-US" sz="2200" dirty="0"/>
              <a:t> - breaks down amino acid tryptophan present in the medium into indole. </a:t>
            </a:r>
          </a:p>
          <a:p>
            <a:pPr>
              <a:lnSpc>
                <a:spcPct val="150000"/>
              </a:lnSpc>
            </a:pPr>
            <a:r>
              <a:rPr lang="en-US" sz="2200" b="1" dirty="0"/>
              <a:t>Indole positive </a:t>
            </a:r>
            <a:r>
              <a:rPr lang="en-US" sz="2200" dirty="0"/>
              <a:t> - Red colored ring is formed near the surface of the broth. </a:t>
            </a:r>
            <a:r>
              <a:rPr lang="en-US" sz="2200" dirty="0" err="1"/>
              <a:t>Eg</a:t>
            </a:r>
            <a:r>
              <a:rPr lang="en-US" sz="2200" dirty="0"/>
              <a:t>:  </a:t>
            </a:r>
            <a:r>
              <a:rPr lang="en-US" sz="2200" i="1" dirty="0"/>
              <a:t>Escherichia coli, Proteus vulgaris</a:t>
            </a:r>
            <a:r>
              <a:rPr lang="en-US" sz="2200" dirty="0"/>
              <a:t>,</a:t>
            </a:r>
            <a:r>
              <a:rPr lang="en-US" sz="2200" i="1" dirty="0"/>
              <a:t> Vibrio </a:t>
            </a:r>
            <a:r>
              <a:rPr lang="en-US" sz="2200" i="1" dirty="0" err="1"/>
              <a:t>cholerae</a:t>
            </a:r>
            <a:r>
              <a:rPr lang="en-US" sz="2200" dirty="0"/>
              <a:t>, etc.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131501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Indole Test </a:t>
            </a:r>
            <a:endParaRPr lang="en-US" i="1" dirty="0"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554736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b="1" dirty="0"/>
              <a:t>Indole negative </a:t>
            </a:r>
            <a:r>
              <a:rPr lang="en-US" sz="2200" dirty="0"/>
              <a:t>- Yellow colored ring is formed near the surface of the broth, e.g. </a:t>
            </a:r>
            <a:r>
              <a:rPr lang="en-US" sz="2200" i="1" dirty="0" err="1"/>
              <a:t>Klebsiella</a:t>
            </a:r>
            <a:r>
              <a:rPr lang="en-US" sz="2200" i="1" dirty="0"/>
              <a:t> pneumoniae, Proteus mirabilis</a:t>
            </a:r>
            <a:r>
              <a:rPr lang="en-US" sz="2200" dirty="0"/>
              <a:t>, </a:t>
            </a:r>
            <a:r>
              <a:rPr lang="en-US" sz="2200" i="1" dirty="0"/>
              <a:t>Pseudomonas</a:t>
            </a:r>
            <a:r>
              <a:rPr lang="en-US" sz="2200" dirty="0"/>
              <a:t>, </a:t>
            </a:r>
            <a:r>
              <a:rPr lang="en-US" sz="2200" i="1" dirty="0"/>
              <a:t>Salmonella</a:t>
            </a:r>
            <a:r>
              <a:rPr lang="en-US" sz="2200" dirty="0"/>
              <a:t>, etc.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pic>
        <p:nvPicPr>
          <p:cNvPr id="41986" name="Picture 2" descr="C:\Users\Mahe\AppData\Local\Temp\ksohtml12360\wps1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573"/>
          <a:stretch/>
        </p:blipFill>
        <p:spPr bwMode="auto">
          <a:xfrm>
            <a:off x="6115050" y="1730987"/>
            <a:ext cx="2146598" cy="40051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8723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solidFill>
                  <a:srgbClr val="FF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Citrate Utilization Test</a:t>
            </a:r>
            <a:endParaRPr lang="en-US" i="1" dirty="0">
              <a:solidFill>
                <a:srgbClr val="FF00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2050651"/>
            <a:ext cx="91440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Detects the ability of a few bacteria to utilize citrate as the </a:t>
            </a:r>
            <a:r>
              <a:rPr lang="en-US" sz="2200" b="1" dirty="0"/>
              <a:t>sole source of carbon</a:t>
            </a:r>
            <a:r>
              <a:rPr lang="en-US" sz="2200" dirty="0"/>
              <a:t> for their growth, with production of alkaline metabolic products.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Performed on </a:t>
            </a:r>
            <a:r>
              <a:rPr lang="en-US" sz="2200" b="1" dirty="0" err="1"/>
              <a:t>Simmon’s</a:t>
            </a:r>
            <a:r>
              <a:rPr lang="en-US" sz="2200" b="1" dirty="0"/>
              <a:t> citrate medium </a:t>
            </a:r>
            <a:r>
              <a:rPr lang="en-US" sz="2200" dirty="0"/>
              <a:t>- Citrate utilizing bacteria produce growth and a color change, i.e. original green color changes to blue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296184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Citrate Utilization Test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53340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Citrate test - positive for </a:t>
            </a:r>
            <a:r>
              <a:rPr lang="en-US" sz="2200" i="1" dirty="0" err="1"/>
              <a:t>Klebsiella</a:t>
            </a:r>
            <a:r>
              <a:rPr lang="en-US" sz="2200" i="1" dirty="0"/>
              <a:t> pneumoniae</a:t>
            </a:r>
            <a:r>
              <a:rPr lang="en-US" sz="2200" dirty="0"/>
              <a:t>, </a:t>
            </a:r>
            <a:r>
              <a:rPr lang="en-US" sz="2200" i="1" dirty="0" err="1"/>
              <a:t>Citrobacter</a:t>
            </a:r>
            <a:r>
              <a:rPr lang="en-US" sz="2200" dirty="0"/>
              <a:t>, </a:t>
            </a:r>
            <a:r>
              <a:rPr lang="en-US" sz="2200" i="1" dirty="0"/>
              <a:t>Enterobacter</a:t>
            </a:r>
            <a:r>
              <a:rPr lang="en-US" sz="2200" dirty="0"/>
              <a:t>, etc.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Negative for </a:t>
            </a:r>
            <a:r>
              <a:rPr lang="en-US" sz="2200" i="1" dirty="0"/>
              <a:t>Escherichia coli</a:t>
            </a:r>
            <a:r>
              <a:rPr lang="en-US" sz="2200" dirty="0"/>
              <a:t>, </a:t>
            </a:r>
            <a:r>
              <a:rPr lang="en-US" sz="2200" i="1" dirty="0" err="1"/>
              <a:t>Shigella</a:t>
            </a:r>
            <a:r>
              <a:rPr lang="en-US" sz="2200" dirty="0"/>
              <a:t>, etc.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pic>
        <p:nvPicPr>
          <p:cNvPr id="43010" name="Picture 2" descr="C:\Users\Mahe\AppData\Local\Temp\ksohtml12360\wps14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81" r="55128"/>
          <a:stretch/>
        </p:blipFill>
        <p:spPr bwMode="auto">
          <a:xfrm>
            <a:off x="5970810" y="1730986"/>
            <a:ext cx="2268950" cy="40860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0127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solidFill>
                  <a:srgbClr val="FF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Urea Hydrolysis Test </a:t>
            </a:r>
            <a:endParaRPr lang="en-US" i="1" dirty="0">
              <a:solidFill>
                <a:srgbClr val="FF00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91440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Urease producing bacteria - split urea present in the </a:t>
            </a:r>
            <a:r>
              <a:rPr lang="en-US" sz="2200" dirty="0" err="1"/>
              <a:t>medium</a:t>
            </a:r>
            <a:r>
              <a:rPr lang="en-US" sz="2200" dirty="0"/>
              <a:t> to produce ammonia - makes the medium alkaline.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Test - done on </a:t>
            </a:r>
            <a:r>
              <a:rPr lang="en-US" sz="2200" b="1" dirty="0"/>
              <a:t>Christensen’s urea medium </a:t>
            </a:r>
            <a:r>
              <a:rPr lang="en-US" sz="2200" dirty="0"/>
              <a:t>- contains phenol red indicator - changes to pink color in alkaline medium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23108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Urea Hydrolysis Test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775327"/>
            <a:ext cx="609777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b="1" dirty="0"/>
              <a:t>Urease test is positive for - </a:t>
            </a:r>
            <a:r>
              <a:rPr lang="en-US" sz="2200" i="1" dirty="0" err="1"/>
              <a:t>Klebsiella</a:t>
            </a:r>
            <a:r>
              <a:rPr lang="en-US" sz="2200" i="1" dirty="0"/>
              <a:t> pneumoniae</a:t>
            </a:r>
            <a:r>
              <a:rPr lang="en-US" sz="2200" dirty="0"/>
              <a:t>, </a:t>
            </a:r>
            <a:r>
              <a:rPr lang="en-US" sz="2200" i="1" dirty="0"/>
              <a:t>Proteus</a:t>
            </a:r>
            <a:r>
              <a:rPr lang="en-US" sz="2200" dirty="0"/>
              <a:t> species, </a:t>
            </a:r>
            <a:r>
              <a:rPr lang="en-US" sz="2200" i="1" dirty="0"/>
              <a:t>Helicobacter pylori</a:t>
            </a:r>
            <a:r>
              <a:rPr lang="en-US" sz="2200" dirty="0"/>
              <a:t>, </a:t>
            </a:r>
            <a:r>
              <a:rPr lang="en-US" sz="2200" i="1" dirty="0"/>
              <a:t>Brucella</a:t>
            </a:r>
            <a:r>
              <a:rPr lang="en-US" sz="2200" dirty="0"/>
              <a:t>, etc. </a:t>
            </a:r>
          </a:p>
          <a:p>
            <a:pPr>
              <a:lnSpc>
                <a:spcPct val="150000"/>
              </a:lnSpc>
            </a:pPr>
            <a:r>
              <a:rPr lang="en-US" sz="2200" b="1" dirty="0"/>
              <a:t>Urease test is negative for - </a:t>
            </a:r>
            <a:r>
              <a:rPr lang="en-US" sz="2200" i="1" dirty="0"/>
              <a:t>Escherichia coli</a:t>
            </a:r>
            <a:r>
              <a:rPr lang="en-US" sz="2200" dirty="0"/>
              <a:t>, </a:t>
            </a:r>
            <a:r>
              <a:rPr lang="en-US" sz="2200" i="1" dirty="0" err="1"/>
              <a:t>Shigella</a:t>
            </a:r>
            <a:r>
              <a:rPr lang="en-US" sz="2200" dirty="0"/>
              <a:t>, </a:t>
            </a:r>
            <a:r>
              <a:rPr lang="en-US" sz="2200" i="1" dirty="0"/>
              <a:t>Salmonella</a:t>
            </a:r>
            <a:r>
              <a:rPr lang="en-US" sz="2200" dirty="0"/>
              <a:t>, etc.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  <p:pic>
        <p:nvPicPr>
          <p:cNvPr id="46082" name="Picture 2" descr="C:\Users\Mahe\AppData\Local\Temp\ksohtml12360\wps1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942" r="5220"/>
          <a:stretch/>
        </p:blipFill>
        <p:spPr bwMode="auto">
          <a:xfrm>
            <a:off x="6614160" y="1812009"/>
            <a:ext cx="2072640" cy="37968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1890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solidFill>
                  <a:srgbClr val="FF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Triple Sugar Iron (TSI) Agar Test</a:t>
            </a:r>
            <a:endParaRPr lang="en-US" i="1" dirty="0">
              <a:solidFill>
                <a:srgbClr val="FF00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775327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Contains three sugars - glucose, sucrose and lactose in the ratio of 1:10:10 parts. </a:t>
            </a:r>
          </a:p>
          <a:p>
            <a:pPr>
              <a:lnSpc>
                <a:spcPct val="150000"/>
              </a:lnSpc>
            </a:pPr>
            <a:r>
              <a:rPr lang="en-US" sz="2200" dirty="0" err="1"/>
              <a:t>Uninoculated</a:t>
            </a:r>
            <a:r>
              <a:rPr lang="en-US" sz="2200" dirty="0"/>
              <a:t> TSI medium - red in color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After inoculation -  the medium is incubated at 37°C for 18–24 hours.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83582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Triple Sugar Iron (TSI) Agar Test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775327"/>
            <a:ext cx="9088120" cy="4131349"/>
          </a:xfrm>
        </p:spPr>
        <p:txBody>
          <a:bodyPr/>
          <a:lstStyle/>
          <a:p>
            <a:pPr marL="101600" indent="0">
              <a:lnSpc>
                <a:spcPct val="150000"/>
              </a:lnSpc>
              <a:buNone/>
            </a:pPr>
            <a:r>
              <a:rPr lang="en-US" sz="2200" b="1" dirty="0"/>
              <a:t>Interpretation: </a:t>
            </a:r>
            <a:r>
              <a:rPr lang="en-US" sz="2200" dirty="0"/>
              <a:t>detects three properties of bacteria, such as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Fermentation of sugars to produce acid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Fermentation of sugars to produce gas 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Production of H2 S.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188450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Triple Sugar Iron (TSI) Agar Test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chemeClr val="accent5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pic>
        <p:nvPicPr>
          <p:cNvPr id="48132" name="Picture 4" descr="C:\Users\Mahe\AppData\Local\Temp\ksohtml12360\wps1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720" y="1743703"/>
            <a:ext cx="4988560" cy="44546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1087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1"/>
            <a:ext cx="7203440" cy="1143000"/>
          </a:xfrm>
        </p:spPr>
        <p:txBody>
          <a:bodyPr/>
          <a:lstStyle/>
          <a:p>
            <a:r>
              <a:rPr lang="en-US" sz="2400" i="1" dirty="0">
                <a:latin typeface="Roboto Condensed Light" panose="020B0604020202020204" charset="0"/>
                <a:ea typeface="Roboto Condensed Light" panose="020B0604020202020204" charset="0"/>
              </a:rPr>
              <a:t>Triple Sugar Iron (TSI) Agar Test </a:t>
            </a:r>
            <a:r>
              <a:rPr lang="en-US" sz="3600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sz="3600" i="1" dirty="0">
              <a:solidFill>
                <a:schemeClr val="accent5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 lang="en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39764889"/>
              </p:ext>
            </p:extLst>
          </p:nvPr>
        </p:nvGraphicFramePr>
        <p:xfrm>
          <a:off x="381000" y="1066800"/>
          <a:ext cx="7930793" cy="571500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5999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308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19940"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Rea</a:t>
                      </a:r>
                      <a:r>
                        <a:rPr lang="en-US" sz="1100" b="1" spc="1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c</a:t>
                      </a:r>
                      <a:r>
                        <a:rPr lang="en-US" sz="11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tions</a:t>
                      </a:r>
                      <a:r>
                        <a:rPr lang="en-US" sz="1100" b="1" spc="-7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US" sz="11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in</a:t>
                      </a:r>
                      <a:r>
                        <a:rPr lang="en-US" sz="1100" b="1" spc="-1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US" sz="1100" b="1" spc="-1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T</a:t>
                      </a:r>
                      <a:r>
                        <a:rPr lang="en-US" sz="11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SI</a:t>
                      </a:r>
                      <a:endParaRPr lang="en-US" sz="11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Examples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9505">
                <a:tc>
                  <a:txBody>
                    <a:bodyPr/>
                    <a:lstStyle/>
                    <a:p>
                      <a:pPr marL="44450" marR="0" algn="l"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Acidic slant/acidic butt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lnSpc>
                          <a:spcPts val="1075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≥2 sugars fermented - </a:t>
                      </a:r>
                      <a:r>
                        <a:rPr lang="en-US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(1) glucose,</a:t>
                      </a:r>
                      <a:r>
                        <a:rPr lang="en-US" sz="1200" baseline="0" dirty="0">
                          <a:solidFill>
                            <a:schemeClr val="dk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(2) lactose or/and sucrose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1372">
                <a:tc>
                  <a:txBody>
                    <a:bodyPr/>
                    <a:lstStyle/>
                    <a:p>
                      <a:pPr marL="43815" marR="100330" indent="-635" algn="l">
                        <a:spcBef>
                          <a:spcPts val="25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A/A, gas produced, no H2S (Fig B)</a:t>
                      </a:r>
                      <a:endParaRPr lang="pt-BR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559435" algn="l">
                        <a:lnSpc>
                          <a:spcPts val="102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endParaRPr lang="en-US" sz="1200" i="1" dirty="0">
                        <a:solidFill>
                          <a:srgbClr val="231F20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  <a:p>
                      <a:pPr marL="43815" marR="559435" algn="l">
                        <a:lnSpc>
                          <a:spcPts val="102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Escherichia coli, </a:t>
                      </a:r>
                      <a:r>
                        <a:rPr lang="en-US" sz="1200" i="1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Klebsiella</a:t>
                      </a:r>
                      <a:r>
                        <a:rPr lang="en-US" sz="1200" i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 pneumoniae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13450"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Alkaline slant/acidic butt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Only glucose-fermenter group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3450">
                <a:tc>
                  <a:txBody>
                    <a:bodyPr/>
                    <a:lstStyle/>
                    <a:p>
                      <a:pPr marL="43815" marR="384175" algn="l">
                        <a:spcBef>
                          <a:spcPts val="25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K/A, no gas, no H2S (Fig C)</a:t>
                      </a:r>
                      <a:endParaRPr lang="pt-BR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Shigella</a:t>
                      </a:r>
                      <a:endParaRPr lang="en-US" sz="12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96337">
                <a:tc>
                  <a:txBody>
                    <a:bodyPr/>
                    <a:lstStyle/>
                    <a:p>
                      <a:pPr marL="43815" marR="100330" algn="l">
                        <a:spcBef>
                          <a:spcPts val="25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K/A, no gas, H2S produced (small amount) (</a:t>
                      </a:r>
                      <a:r>
                        <a:rPr lang="pt-BR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Fig </a:t>
                      </a:r>
                      <a:r>
                        <a:rPr lang="en-US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D)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Salmonella </a:t>
                      </a:r>
                      <a:r>
                        <a:rPr lang="en-US" sz="1200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Typhi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96337">
                <a:tc>
                  <a:txBody>
                    <a:bodyPr/>
                    <a:lstStyle/>
                    <a:p>
                      <a:pPr marL="43815" marR="0" indent="-635" algn="l">
                        <a:spcBef>
                          <a:spcPts val="25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K/A, no gas, H2S produced (abundant) (Fig</a:t>
                      </a:r>
                      <a:r>
                        <a:rPr lang="pt-BR" sz="1200" baseline="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 </a:t>
                      </a:r>
                      <a:r>
                        <a:rPr lang="pt-BR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E)</a:t>
                      </a:r>
                      <a:endParaRPr lang="pt-BR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Proteus vulgaris</a:t>
                      </a:r>
                      <a:endParaRPr lang="en-US" sz="12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96337">
                <a:tc>
                  <a:txBody>
                    <a:bodyPr/>
                    <a:lstStyle/>
                    <a:p>
                      <a:pPr marL="44450" marR="318135" algn="l">
                        <a:spcBef>
                          <a:spcPts val="25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K/A, gas produced, H2S produced (abundant)</a:t>
                      </a:r>
                      <a:endParaRPr lang="en-US" sz="12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Salmonella </a:t>
                      </a:r>
                      <a:r>
                        <a:rPr lang="en-US" sz="12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Paratyphi B</a:t>
                      </a:r>
                      <a:endParaRPr lang="en-US" sz="12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11372">
                <a:tc>
                  <a:txBody>
                    <a:bodyPr/>
                    <a:lstStyle/>
                    <a:p>
                      <a:pPr marL="44450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endParaRPr lang="pt-BR" sz="1200" dirty="0">
                        <a:solidFill>
                          <a:srgbClr val="231F20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  <a:p>
                      <a:pPr marL="44450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K/A, gas produced, no H2S</a:t>
                      </a:r>
                      <a:endParaRPr lang="pt-BR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endParaRPr lang="en-US" sz="1200" i="1" dirty="0">
                        <a:solidFill>
                          <a:srgbClr val="231F20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  <a:p>
                      <a:pPr marL="43815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Salmonella </a:t>
                      </a:r>
                      <a:r>
                        <a:rPr lang="en-US" sz="1200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Paratyphi</a:t>
                      </a:r>
                      <a:r>
                        <a:rPr lang="en-US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 A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13450"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Alkaline</a:t>
                      </a:r>
                      <a:r>
                        <a:rPr lang="en-US" sz="1200" b="1" spc="-165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slant/alkaline</a:t>
                      </a:r>
                      <a:r>
                        <a:rPr lang="en-US" sz="1200" b="1" spc="-165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butt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Non-fermenters group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13450">
                <a:tc>
                  <a:txBody>
                    <a:bodyPr/>
                    <a:lstStyle/>
                    <a:p>
                      <a:pPr marL="43815" marR="384175" algn="l">
                        <a:spcBef>
                          <a:spcPts val="25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K/K, no gas, no H2S (Fig</a:t>
                      </a:r>
                      <a:r>
                        <a:rPr lang="pt-BR" sz="1200" baseline="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 </a:t>
                      </a:r>
                      <a:r>
                        <a:rPr lang="pt-BR" sz="12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F)</a:t>
                      </a:r>
                      <a:endParaRPr lang="pt-BR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43815" marR="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Pseudomonas, Acinetobacter</a:t>
                      </a:r>
                      <a:endParaRPr lang="en-US" sz="12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92340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"/>
          <p:cNvSpPr txBox="1">
            <a:spLocks noGrp="1"/>
          </p:cNvSpPr>
          <p:nvPr>
            <p:ph type="ctrTitle"/>
          </p:nvPr>
        </p:nvSpPr>
        <p:spPr>
          <a:xfrm>
            <a:off x="111761" y="2819401"/>
            <a:ext cx="6607629" cy="16764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Roboto Condensed Light" panose="020B0604020202020204" charset="0"/>
                <a:ea typeface="Roboto Condensed Light" panose="020B0604020202020204" charset="0"/>
              </a:rPr>
              <a:t>ANTIMICROBIAL SUSCEPTIBILITY TEST</a:t>
            </a:r>
            <a:endParaRPr sz="4000" dirty="0"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223" name="Google Shape;223;p14"/>
          <p:cNvSpPr txBox="1">
            <a:spLocks noGrp="1"/>
          </p:cNvSpPr>
          <p:nvPr>
            <p:ph type="sldNum" idx="12"/>
          </p:nvPr>
        </p:nvSpPr>
        <p:spPr>
          <a:xfrm>
            <a:off x="7618000" y="6182000"/>
            <a:ext cx="14874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348607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861060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ANTIMICROBIAL SUSCEPTIBILITY TEST</a:t>
            </a:r>
            <a:endParaRPr lang="en-US" sz="3200" i="1" dirty="0"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585674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Bacteria exhibit great strain variations in susceptibility to antimicrobial agents - AST plays a vital role to guide the clinician for tailoring the empirical antibiotic therapy to pathogen-directed therapy.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Performed only for pathogenic bacteria isolated from the specimen, and not for the commensal bacteria.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Classified into phenotypic and genotypic methods.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337477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2800" dirty="0">
                <a:latin typeface="Roboto Condensed Light" panose="020B0604020202020204" charset="0"/>
                <a:ea typeface="Roboto Condensed Light" panose="020B0604020202020204" charset="0"/>
              </a:rPr>
              <a:t>ANTIMICROBIAL SUSCEPTIBILITY TEST </a:t>
            </a:r>
            <a:r>
              <a:rPr lang="en-US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775327"/>
            <a:ext cx="9088120" cy="4131349"/>
          </a:xfrm>
        </p:spPr>
        <p:txBody>
          <a:bodyPr/>
          <a:lstStyle/>
          <a:p>
            <a:pPr marL="101600" indent="0">
              <a:buNone/>
            </a:pPr>
            <a:r>
              <a:rPr lang="en-US" sz="2200" b="1" dirty="0"/>
              <a:t>Phenotypic methods </a:t>
            </a:r>
            <a:r>
              <a:rPr lang="en-US" sz="2200" dirty="0"/>
              <a:t>- </a:t>
            </a:r>
          </a:p>
          <a:p>
            <a:r>
              <a:rPr lang="en-US" sz="2200" dirty="0"/>
              <a:t>Disk Diffusion Method- e.g. Kirby–Bauer’s disk diffusion (DD) test </a:t>
            </a:r>
          </a:p>
          <a:p>
            <a:r>
              <a:rPr lang="en-US" sz="2200" dirty="0"/>
              <a:t>Dilution tests: Broth Dilution and agar dilution Method </a:t>
            </a:r>
          </a:p>
          <a:p>
            <a:r>
              <a:rPr lang="en-US" sz="2200" dirty="0" err="1"/>
              <a:t>Epsilometer</a:t>
            </a:r>
            <a:r>
              <a:rPr lang="en-US" sz="2200" dirty="0"/>
              <a:t> or E-test </a:t>
            </a:r>
          </a:p>
          <a:p>
            <a:r>
              <a:rPr lang="en-US" sz="2200" dirty="0"/>
              <a:t>Automated AST-e.g. </a:t>
            </a:r>
            <a:r>
              <a:rPr lang="en-US" sz="2200" dirty="0" err="1"/>
              <a:t>Vitek</a:t>
            </a:r>
            <a:r>
              <a:rPr lang="en-US" sz="2200" dirty="0"/>
              <a:t>, Phoenix and </a:t>
            </a:r>
            <a:r>
              <a:rPr lang="en-US" sz="2200" dirty="0" err="1"/>
              <a:t>Microscan</a:t>
            </a:r>
            <a:r>
              <a:rPr lang="en-US" sz="2200" dirty="0"/>
              <a:t> systems </a:t>
            </a:r>
          </a:p>
          <a:p>
            <a:pPr marL="101600" indent="0">
              <a:buNone/>
            </a:pPr>
            <a:r>
              <a:rPr lang="en-US" sz="2200" b="1" dirty="0"/>
              <a:t>Genotypic methods </a:t>
            </a:r>
            <a:r>
              <a:rPr lang="en-US" sz="2200" dirty="0"/>
              <a:t>- </a:t>
            </a:r>
          </a:p>
          <a:p>
            <a:r>
              <a:rPr lang="en-US" sz="2200" dirty="0"/>
              <a:t>PCR detecting drug resistant genes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90860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Procedure (Colony disk diffusion)</a:t>
            </a:r>
            <a:endParaRPr lang="en-US" sz="3200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585674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Antibiotic disks - impregnated on to a suitable medium lawn cultured with the test isolate. </a:t>
            </a:r>
          </a:p>
          <a:p>
            <a:pPr marL="101600" indent="0">
              <a:lnSpc>
                <a:spcPct val="150000"/>
              </a:lnSpc>
              <a:buNone/>
            </a:pPr>
            <a:r>
              <a:rPr lang="en-US" sz="2200" b="1" dirty="0"/>
              <a:t>Antibiotic disks:</a:t>
            </a:r>
            <a:r>
              <a:rPr lang="en-US" sz="22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Antibiotic disks - commercially or prepared in-house.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Sterile filter paper disks - 6 mm diameter are impregnated with standard quantity of antibiotic solution.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174163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Procedure (Colony disk diffusion)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734687"/>
            <a:ext cx="9088120" cy="4131349"/>
          </a:xfrm>
        </p:spPr>
        <p:txBody>
          <a:bodyPr/>
          <a:lstStyle/>
          <a:p>
            <a:pPr marL="101600" indent="0">
              <a:lnSpc>
                <a:spcPct val="150000"/>
              </a:lnSpc>
              <a:buNone/>
            </a:pPr>
            <a:r>
              <a:rPr lang="en-US" sz="2200" b="1" dirty="0"/>
              <a:t>Medium:</a:t>
            </a:r>
            <a:endParaRPr lang="en-US" sz="2200" dirty="0"/>
          </a:p>
          <a:p>
            <a:pPr>
              <a:lnSpc>
                <a:spcPct val="150000"/>
              </a:lnSpc>
            </a:pPr>
            <a:r>
              <a:rPr lang="en-US" sz="2200" dirty="0"/>
              <a:t>Mueller–Hinton agar (MHA) - standard medium used for AST.  </a:t>
            </a:r>
          </a:p>
          <a:p>
            <a:pPr>
              <a:lnSpc>
                <a:spcPct val="150000"/>
              </a:lnSpc>
            </a:pPr>
            <a:r>
              <a:rPr lang="en-US" sz="2200" i="1" dirty="0"/>
              <a:t>S. pyogenes</a:t>
            </a:r>
            <a:r>
              <a:rPr lang="en-US" sz="2200" dirty="0"/>
              <a:t> and </a:t>
            </a:r>
            <a:r>
              <a:rPr lang="en-US" sz="2200" i="1" dirty="0"/>
              <a:t>S. pneumoniae</a:t>
            </a:r>
            <a:r>
              <a:rPr lang="en-US" sz="2200" dirty="0"/>
              <a:t> - Mueller–Hinton blood agar (MHBA) containing 5% of sheep blood is used.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25808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Procedure (Colony disk diffusion)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490847"/>
            <a:ext cx="9088120" cy="4131349"/>
          </a:xfrm>
        </p:spPr>
        <p:txBody>
          <a:bodyPr/>
          <a:lstStyle/>
          <a:p>
            <a:pPr marL="101600" indent="0">
              <a:lnSpc>
                <a:spcPct val="150000"/>
              </a:lnSpc>
              <a:buNone/>
            </a:pPr>
            <a:r>
              <a:rPr lang="en-US" sz="2200" b="1" dirty="0"/>
              <a:t>Inoculum preparation: </a:t>
            </a:r>
            <a:r>
              <a:rPr lang="en-US" sz="22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Directly suspending the colony in the normal saline or 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Inoculating into suitable broth and incubating at 37°C for 2 hours</a:t>
            </a:r>
          </a:p>
          <a:p>
            <a:pPr marL="101600" indent="0">
              <a:lnSpc>
                <a:spcPct val="150000"/>
              </a:lnSpc>
              <a:buNone/>
            </a:pPr>
            <a:r>
              <a:rPr lang="en-US" sz="2200" b="1" dirty="0"/>
              <a:t>Turbidity:</a:t>
            </a:r>
            <a:r>
              <a:rPr lang="en-US" sz="22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Adjusted to 0.5 McFarland opacity standard - equivalent to approximately 1.5 </a:t>
            </a:r>
            <a:r>
              <a:rPr lang="en-US" sz="2200"/>
              <a:t>× </a:t>
            </a:r>
            <a:r>
              <a:rPr lang="en-US" sz="2200" smtClean="0"/>
              <a:t>10 </a:t>
            </a:r>
            <a:r>
              <a:rPr lang="en-US" sz="2200" baseline="30000" smtClean="0"/>
              <a:t>8</a:t>
            </a:r>
            <a:r>
              <a:rPr lang="en-US" sz="2200" smtClean="0"/>
              <a:t>cfu/</a:t>
            </a:r>
            <a:r>
              <a:rPr lang="en-US" sz="2200" dirty="0" err="1" smtClean="0"/>
              <a:t>mL</a:t>
            </a:r>
            <a:r>
              <a:rPr lang="en-US" sz="2200" dirty="0" smtClean="0"/>
              <a:t> </a:t>
            </a:r>
            <a:r>
              <a:rPr lang="en-US" sz="2200" dirty="0"/>
              <a:t>of bacteria.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69779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Procedure (Colony disk diffusion)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734687"/>
            <a:ext cx="9088120" cy="4131349"/>
          </a:xfrm>
        </p:spPr>
        <p:txBody>
          <a:bodyPr/>
          <a:lstStyle/>
          <a:p>
            <a:pPr marL="101600" indent="0">
              <a:lnSpc>
                <a:spcPct val="150000"/>
              </a:lnSpc>
              <a:buNone/>
            </a:pPr>
            <a:r>
              <a:rPr lang="en-US" sz="2200" b="1" dirty="0"/>
              <a:t>Lawn culture:</a:t>
            </a:r>
            <a:r>
              <a:rPr lang="en-US" sz="22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Broth - inoculated on to the medium by spreading with sterile swabs </a:t>
            </a:r>
          </a:p>
          <a:p>
            <a:pPr marL="101600" indent="0">
              <a:lnSpc>
                <a:spcPct val="150000"/>
              </a:lnSpc>
              <a:buNone/>
            </a:pPr>
            <a:r>
              <a:rPr lang="en-US" sz="2200" b="1" dirty="0"/>
              <a:t>Disks impregnation:</a:t>
            </a:r>
            <a:r>
              <a:rPr lang="en-US" sz="2200" dirty="0"/>
              <a:t> 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Disks - placed </a:t>
            </a:r>
            <a:r>
              <a:rPr lang="en-US" sz="2200" dirty="0" err="1"/>
              <a:t>atleast</a:t>
            </a:r>
            <a:r>
              <a:rPr lang="en-US" sz="2200" dirty="0"/>
              <a:t> 24 mm (center to center) apart on the MHA plate.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Maximum up to 6 disks can be applied on a 100 mm plate.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60588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Interpretation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0" y="1734687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Susceptibility to the drug - determined by the zone of inhibition of bacterial growth around the disk - measured by Vernier caliper.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lang="en"/>
          </a:p>
        </p:txBody>
      </p:sp>
      <p:pic>
        <p:nvPicPr>
          <p:cNvPr id="6" name="image47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8945" y="3466253"/>
            <a:ext cx="3385506" cy="2548796"/>
          </a:xfrm>
          <a:prstGeom prst="rect">
            <a:avLst/>
          </a:prstGeom>
        </p:spPr>
      </p:pic>
      <p:pic>
        <p:nvPicPr>
          <p:cNvPr id="7" name="image48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87545" y="3572931"/>
            <a:ext cx="4273562" cy="17644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2439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853440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Commonly used disk concentrations and interpretation of disk diffusion test (as per CLSI 2020 guideline)</a:t>
            </a:r>
            <a:endParaRPr lang="en-US" sz="3200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 lang="en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70575958"/>
              </p:ext>
            </p:extLst>
          </p:nvPr>
        </p:nvGraphicFramePr>
        <p:xfrm>
          <a:off x="265193" y="2051726"/>
          <a:ext cx="8621951" cy="4673601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7282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277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432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5960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6302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3494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10960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95549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853440">
                <a:tc>
                  <a:txBody>
                    <a:bodyPr/>
                    <a:lstStyle/>
                    <a:p>
                      <a:pPr marL="43815" marR="0" algn="ctr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Antimicrobial agents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41275" algn="ctr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Disk strength (µg)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43180" marR="0" algn="ctr"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Zone diameter break points (mm)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41275" marR="0" algn="ctr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MIC breakpoints (µg/ml)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l"/>
                      <a:endParaRPr lang="en-US" sz="160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180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Sensitive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545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Intermediate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910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Resistant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180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Sensitive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545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Intermediate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1910" marR="0" algn="l"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Resistant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44450" marR="0" algn="l">
                        <a:lnSpc>
                          <a:spcPts val="107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Ceftazidime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254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30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5580" marR="18859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21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654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18-20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4945" marR="19113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17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4310" marR="19113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4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ctr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8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" marR="1587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16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44450" marR="0" algn="l">
                        <a:lnSpc>
                          <a:spcPts val="107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Ceftriaxone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254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30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5580" marR="18859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23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654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20-22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4945" marR="19113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19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4310" marR="19113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1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ctr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2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" marR="1587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4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44450" marR="0" algn="l">
                        <a:lnSpc>
                          <a:spcPts val="107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Ciprofloxacin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255" marR="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5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5580" marR="189230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26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717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22-25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4945" marR="19113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21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6954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0.25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0350" marR="259080" algn="ctr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0.5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" marR="15875" algn="l"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1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0587">
                <a:tc>
                  <a:txBody>
                    <a:bodyPr/>
                    <a:lstStyle/>
                    <a:p>
                      <a:pPr marL="43815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Cefoxitin</a:t>
                      </a: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 (</a:t>
                      </a:r>
                      <a:r>
                        <a:rPr lang="en-US" sz="1600" i="1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S.aureus</a:t>
                      </a: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)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317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30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5580" marR="18923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22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-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4945" marR="19113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21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3675" marR="19113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4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ctr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-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" marR="1587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8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60587">
                <a:tc>
                  <a:txBody>
                    <a:bodyPr/>
                    <a:lstStyle/>
                    <a:p>
                      <a:pPr marL="43815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Levofloxacin (</a:t>
                      </a:r>
                      <a:r>
                        <a:rPr lang="en-US" sz="1600" i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S.aureus</a:t>
                      </a: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)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5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5580" marR="18923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19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717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16</a:t>
                      </a:r>
                      <a:r>
                        <a:rPr lang="en-US" sz="1600" baseline="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18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4945" marR="19113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15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3675" marR="19113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1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ctr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2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" marR="1587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4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0587">
                <a:tc>
                  <a:txBody>
                    <a:bodyPr/>
                    <a:lstStyle/>
                    <a:p>
                      <a:pPr marL="43815" marR="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Cotrimoxazole</a:t>
                      </a: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 (</a:t>
                      </a:r>
                      <a:r>
                        <a:rPr lang="en-US" sz="1600" i="1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S.aureus</a:t>
                      </a: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)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317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1.25/23.75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5580" marR="189230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16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717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11-15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4945" marR="19113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10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3675" marR="19113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≤ 2</a:t>
                      </a:r>
                      <a:endParaRPr lang="en-US" sz="16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ctr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-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" marR="15875" algn="l">
                        <a:lnSpc>
                          <a:spcPts val="102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≥ 4</a:t>
                      </a:r>
                      <a:endParaRPr lang="en-US" sz="16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4091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Direct Disk Diffusion Test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Performed when results are required urgently and single pathogenic bacterium is suspected in the specimen (for positively flagged blood culture bottle, sterile fluid or urine).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Specimen - directly inoculated - on to the surface of an agar plate and the antibiotic disks are applied.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83994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Direct Disk Diffusion Test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Results of the direct-DD test - verified by performing AST from the isolate separately.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29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28628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Dilution Tests 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Roboto Condensed Light" panose="020B0604020202020204" charset="0"/>
                <a:ea typeface="Roboto Condensed Light" panose="020B0604020202020204" charset="0"/>
              </a:rPr>
              <a:t>Antimicrobial agent - serially diluted - each dilution is tested with the test organism for </a:t>
            </a:r>
            <a:r>
              <a:rPr lang="en-US" sz="2200" dirty="0" err="1">
                <a:latin typeface="Roboto Condensed Light" panose="020B0604020202020204" charset="0"/>
                <a:ea typeface="Roboto Condensed Light" panose="020B0604020202020204" charset="0"/>
              </a:rPr>
              <a:t>ASTand</a:t>
            </a:r>
            <a:r>
              <a:rPr lang="en-US" sz="2200" dirty="0">
                <a:latin typeface="Roboto Condensed Light" panose="020B0604020202020204" charset="0"/>
                <a:ea typeface="Roboto Condensed Light" panose="020B0604020202020204" charset="0"/>
              </a:rPr>
              <a:t> the MIC is calculated. </a:t>
            </a:r>
          </a:p>
          <a:p>
            <a:pPr>
              <a:lnSpc>
                <a:spcPct val="150000"/>
              </a:lnSpc>
            </a:pPr>
            <a:r>
              <a:rPr lang="en-US" sz="2200" dirty="0">
                <a:latin typeface="Roboto Condensed Light" panose="020B0604020202020204" charset="0"/>
                <a:ea typeface="Roboto Condensed Light" panose="020B0604020202020204" charset="0"/>
              </a:rPr>
              <a:t>MIC (minimum inhibitory concentration) - lowest concentration of an antimicrobial agent that will inhibit the visible growth of microorganism after overnight incubation.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423157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Dilution Tests </a:t>
            </a:r>
            <a:r>
              <a:rPr lang="en-US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Depending upon whether the dilutions of the antimicrobial agent are made in agar or broth, there are two types of dilution tests.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i="1" dirty="0"/>
              <a:t>Broth Dilution Method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i="1" dirty="0"/>
              <a:t>Agar Dilution Method </a:t>
            </a:r>
            <a:r>
              <a:rPr lang="en-US" sz="2200" dirty="0"/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327395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Broth Dilution Method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Two types: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/>
              <a:t>Macro broth dilution (performed in tubes)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/>
              <a:t>Micro broth dilution (performed in microtiter plate).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46586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Broth Dilution Method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Serial dilutions of the antimicrobial agent in Mueller Hinton broth are taken in tubes - each tube is inoculated with a fixed amount of suspension of the test organism.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MIC - determined by - lowest concentration of the drug at which there is no visible growth, i.e. broth appears clear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190970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Broth Dilution Method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 lang="en"/>
          </a:p>
        </p:txBody>
      </p:sp>
      <p:pic>
        <p:nvPicPr>
          <p:cNvPr id="6" name="image5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23134" y="1640717"/>
            <a:ext cx="3547745" cy="45412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9120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Broth Dilution Method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b="1" dirty="0"/>
              <a:t>Minimum bactericidal concentration (MBC) - </a:t>
            </a:r>
            <a:r>
              <a:rPr lang="en-US" sz="2200" dirty="0"/>
              <a:t>obtained by </a:t>
            </a:r>
            <a:r>
              <a:rPr lang="en-US" sz="2200" dirty="0" err="1"/>
              <a:t>subculturing</a:t>
            </a:r>
            <a:r>
              <a:rPr lang="en-US" sz="2200" dirty="0"/>
              <a:t> from each tube (showing no growth) onto a nutrient agar plate without any </a:t>
            </a:r>
            <a:r>
              <a:rPr lang="en-US" sz="2200" dirty="0" err="1"/>
              <a:t>antimicrobial</a:t>
            </a:r>
            <a:r>
              <a:rPr lang="en-US" sz="2200" dirty="0"/>
              <a:t> agent.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Tube containing the lowest concentration of the drug that fails to show growth, on subculture, is the MBC of the drug for that test strain.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220946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Agar Dilution Method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432960"/>
            <a:ext cx="908812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Serial dilutions of the drug - prepared in molten agar and poured into petri dishes.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Test strain is spot inoculated. </a:t>
            </a:r>
          </a:p>
          <a:p>
            <a:pPr marL="101600" indent="0">
              <a:lnSpc>
                <a:spcPct val="150000"/>
              </a:lnSpc>
              <a:buNone/>
            </a:pPr>
            <a:r>
              <a:rPr lang="en-US" sz="2200" dirty="0"/>
              <a:t>Advantage: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Several strains can be tested at the same time by using the same plate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Directly measures the MBC</a:t>
            </a:r>
          </a:p>
          <a:p>
            <a:pPr>
              <a:lnSpc>
                <a:spcPct val="150000"/>
              </a:lnSpc>
            </a:pPr>
            <a:endParaRPr lang="en-US" sz="2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178711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 err="1">
                <a:latin typeface="Roboto Condensed Light" panose="020B0604020202020204" charset="0"/>
                <a:ea typeface="Roboto Condensed Light" panose="020B0604020202020204" charset="0"/>
              </a:rPr>
              <a:t>Epsilometer</a:t>
            </a:r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 or E-test 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611505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Uses an absorbent strip containing predefined gradient (serial dilution) of antibiotic concentration immobilized along its length. 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Applied to a lawn inoculum of a bacterium.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Antibiotic concentration at which the ellipse edge intersects the strip -MIC value.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 lang="en"/>
          </a:p>
        </p:txBody>
      </p:sp>
      <p:pic>
        <p:nvPicPr>
          <p:cNvPr id="6" name="image5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8998" y="1710596"/>
            <a:ext cx="3016885" cy="40064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745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2800" dirty="0">
                <a:latin typeface="Roboto Condensed Light" panose="020B0604020202020204" charset="0"/>
                <a:ea typeface="Roboto Condensed Light" panose="020B0604020202020204" charset="0"/>
              </a:rPr>
              <a:t>Automated Antimicrobial Susceptibility Tests</a:t>
            </a:r>
            <a:endParaRPr lang="en-US" sz="2800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6387"/>
            <a:ext cx="91440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VITEK 2 identification and antimicrobial sensitivity system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Phoenix System (Becton Dickinson)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Micro Scan Walk Away system.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4806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VITEK 2 Automated System for AST</a:t>
            </a:r>
            <a:endParaRPr lang="en-US" sz="3200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6387"/>
            <a:ext cx="91440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b="1" dirty="0"/>
              <a:t>Principle - </a:t>
            </a:r>
            <a:r>
              <a:rPr lang="en-US" sz="2200" dirty="0" err="1"/>
              <a:t>microbroth</a:t>
            </a:r>
            <a:r>
              <a:rPr lang="en-US" sz="2200" dirty="0"/>
              <a:t> dilution.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Uses reagent card containing 64 wells - contain doubling dilution of antimicrobial agents. The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Organism suspension - added to the wells (Figure 3.3.23 and Table 3.3.7)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Cards are incubated in the system at 35.5 ±1°C.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403973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VITEK 2 Automated System for AST </a:t>
            </a:r>
            <a:r>
              <a:rPr lang="en-US" i="1" dirty="0"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52324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b="1" dirty="0"/>
              <a:t>Reading - </a:t>
            </a:r>
            <a:r>
              <a:rPr lang="en-US" sz="2200" dirty="0"/>
              <a:t>taken once in every 15 minutes.</a:t>
            </a:r>
          </a:p>
          <a:p>
            <a:pPr>
              <a:lnSpc>
                <a:spcPct val="150000"/>
              </a:lnSpc>
            </a:pPr>
            <a:r>
              <a:rPr lang="en-US" sz="2200" b="1" dirty="0"/>
              <a:t>Results - </a:t>
            </a:r>
            <a:r>
              <a:rPr lang="en-US" sz="2200" dirty="0"/>
              <a:t>available within 8-10 hours for gram negative bacilli and 16-18 hours for gram-positive cocci.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40</a:t>
            </a:fld>
            <a:endParaRPr lang="en"/>
          </a:p>
        </p:txBody>
      </p:sp>
      <p:pic>
        <p:nvPicPr>
          <p:cNvPr id="6" name="image42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2400" y="1917599"/>
            <a:ext cx="3871100" cy="37581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6937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i="1" dirty="0">
                <a:latin typeface="Roboto Condensed Light" panose="020B0604020202020204" charset="0"/>
                <a:ea typeface="Roboto Condensed Light" panose="020B0604020202020204" charset="0"/>
              </a:rPr>
              <a:t>Role of MIC</a:t>
            </a:r>
            <a:endParaRPr lang="en-US" sz="3200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1054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b="1" dirty="0"/>
              <a:t>To select the most appropriate antibiotic - </a:t>
            </a:r>
            <a:r>
              <a:rPr lang="en-US" sz="2200" dirty="0"/>
              <a:t>Lower is the MIC, better is the therapeutic efficacy</a:t>
            </a:r>
            <a:endParaRPr lang="en-US" sz="2200" b="1" dirty="0"/>
          </a:p>
          <a:p>
            <a:pPr>
              <a:lnSpc>
                <a:spcPct val="150000"/>
              </a:lnSpc>
            </a:pPr>
            <a:r>
              <a:rPr lang="en-US" sz="2200" dirty="0"/>
              <a:t>Better guided - calculating the </a:t>
            </a:r>
            <a:r>
              <a:rPr lang="en-US" sz="2200" b="1" dirty="0"/>
              <a:t>therapeutic index</a:t>
            </a:r>
            <a:r>
              <a:rPr lang="en-US" sz="2200" dirty="0"/>
              <a:t> - ratio of susceptibility breakpoint divided by the MIC of the test isolate.</a:t>
            </a:r>
          </a:p>
          <a:p>
            <a:pPr>
              <a:lnSpc>
                <a:spcPct val="150000"/>
              </a:lnSpc>
            </a:pPr>
            <a:r>
              <a:rPr lang="en-US" sz="2200" b="1" dirty="0"/>
              <a:t>MIC-guided therapy</a:t>
            </a:r>
            <a:endParaRPr lang="en-US" sz="2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41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61845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Interpretation of AST </a:t>
            </a:r>
            <a:endParaRPr lang="en-US" sz="3200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42</a:t>
            </a:fld>
            <a:endParaRPr lang="en"/>
          </a:p>
        </p:txBody>
      </p:sp>
      <p:graphicFrame>
        <p:nvGraphicFramePr>
          <p:cNvPr id="8" name="Table 8">
            <a:extLst>
              <a:ext uri="{FF2B5EF4-FFF2-40B4-BE49-F238E27FC236}">
                <a16:creationId xmlns="" xmlns:a16="http://schemas.microsoft.com/office/drawing/2014/main" id="{811A3AE4-4AEF-4C67-A964-E2F8119616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88441410"/>
              </p:ext>
            </p:extLst>
          </p:nvPr>
        </p:nvGraphicFramePr>
        <p:xfrm>
          <a:off x="513624" y="2053166"/>
          <a:ext cx="8116752" cy="4827365"/>
        </p:xfrm>
        <a:graphic>
          <a:graphicData uri="http://schemas.openxmlformats.org/drawingml/2006/table">
            <a:tbl>
              <a:tblPr firstRow="1" bandRow="1"/>
              <a:tblGrid>
                <a:gridCol w="1969045">
                  <a:extLst>
                    <a:ext uri="{9D8B030D-6E8A-4147-A177-3AD203B41FA5}">
                      <a16:colId xmlns="" xmlns:a16="http://schemas.microsoft.com/office/drawing/2014/main" val="1704201636"/>
                    </a:ext>
                  </a:extLst>
                </a:gridCol>
                <a:gridCol w="6147707">
                  <a:extLst>
                    <a:ext uri="{9D8B030D-6E8A-4147-A177-3AD203B41FA5}">
                      <a16:colId xmlns="" xmlns:a16="http://schemas.microsoft.com/office/drawing/2014/main" val="3127919073"/>
                    </a:ext>
                  </a:extLst>
                </a:gridCol>
              </a:tblGrid>
              <a:tr h="653248">
                <a:tc>
                  <a:txBody>
                    <a:bodyPr/>
                    <a:lstStyle/>
                    <a:p>
                      <a:r>
                        <a:rPr lang="en-IN" sz="2400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Terminology</a:t>
                      </a:r>
                    </a:p>
                  </a:txBody>
                  <a:tcPr marT="60960" marB="6096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N" sz="2400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Definition</a:t>
                      </a:r>
                    </a:p>
                  </a:txBody>
                  <a:tcPr marT="60960" marB="6096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08669863"/>
                  </a:ext>
                </a:extLst>
              </a:tr>
              <a:tr h="662197">
                <a:tc>
                  <a:txBody>
                    <a:bodyPr/>
                    <a:lstStyle/>
                    <a:p>
                      <a:r>
                        <a:rPr lang="en-US" sz="1900" b="1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Susceptible (S) </a:t>
                      </a:r>
                      <a:endParaRPr lang="en-IN" sz="24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900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Antibiotic is clinically effective when used in standard therapeutic dose. </a:t>
                      </a:r>
                      <a:endParaRPr lang="en-IN" sz="24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18189083"/>
                  </a:ext>
                </a:extLst>
              </a:tr>
              <a:tr h="912757">
                <a:tc>
                  <a:txBody>
                    <a:bodyPr/>
                    <a:lstStyle/>
                    <a:p>
                      <a:r>
                        <a:rPr lang="en-US" sz="1900" b="1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Intermediate (I) </a:t>
                      </a:r>
                      <a:endParaRPr lang="en-IN" sz="24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900" b="0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Antibiotic is not clinically effective when used in standard dose; but may be active when used in increased dose. </a:t>
                      </a:r>
                      <a:endParaRPr lang="en-IN" sz="24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61818256"/>
                  </a:ext>
                </a:extLst>
              </a:tr>
              <a:tr h="912757">
                <a:tc>
                  <a:txBody>
                    <a:bodyPr/>
                    <a:lstStyle/>
                    <a:p>
                      <a:r>
                        <a:rPr lang="en-US" sz="1900" b="1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Susceptible dose dependent (</a:t>
                      </a:r>
                      <a:r>
                        <a:rPr lang="en-US" sz="1900" b="1" dirty="0" err="1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SDD</a:t>
                      </a:r>
                      <a:r>
                        <a:rPr lang="en-US" sz="1900" b="1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) </a:t>
                      </a:r>
                      <a:endParaRPr lang="en-IN" sz="24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900" b="0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A</a:t>
                      </a:r>
                      <a:r>
                        <a:rPr lang="en-US" sz="1900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ntibiotic will be clinically active only if given in increased dose. </a:t>
                      </a:r>
                      <a:endParaRPr lang="en-IN" sz="24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49178"/>
                  </a:ext>
                </a:extLst>
              </a:tr>
              <a:tr h="912757">
                <a:tc>
                  <a:txBody>
                    <a:bodyPr/>
                    <a:lstStyle/>
                    <a:p>
                      <a:r>
                        <a:rPr lang="en-US" sz="1900" b="1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Resistant (R) </a:t>
                      </a:r>
                      <a:endParaRPr lang="en-IN" sz="24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900" b="0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A</a:t>
                      </a:r>
                      <a:r>
                        <a:rPr lang="en-US" sz="1900" dirty="0"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ntibiotic is NOT clinically effective when used in either standard dose or increased dose.</a:t>
                      </a:r>
                      <a:endParaRPr lang="en-IN" sz="2400" dirty="0"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771299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801682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2800" dirty="0">
                <a:latin typeface="Roboto Condensed Light" panose="020B0604020202020204" charset="0"/>
                <a:ea typeface="Roboto Condensed Light" panose="020B0604020202020204" charset="0"/>
              </a:rPr>
              <a:t>Choice of Antibiotics to be Included in Panel </a:t>
            </a:r>
            <a:endParaRPr lang="en-US" sz="2800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585674"/>
            <a:ext cx="91054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Clinically indicated</a:t>
            </a:r>
          </a:p>
          <a:p>
            <a:r>
              <a:rPr lang="en-US" sz="2200" dirty="0"/>
              <a:t>Organism isolated and local resistance pattern</a:t>
            </a:r>
          </a:p>
          <a:p>
            <a:r>
              <a:rPr lang="en-US" sz="2200" dirty="0"/>
              <a:t>Intrinsic resistance - </a:t>
            </a:r>
            <a:r>
              <a:rPr lang="en-US" sz="2400" dirty="0"/>
              <a:t>excluded from the panel </a:t>
            </a:r>
            <a:endParaRPr lang="en-US" sz="2200" dirty="0"/>
          </a:p>
          <a:p>
            <a:r>
              <a:rPr lang="en-US" sz="2200" dirty="0"/>
              <a:t>Antimicrobial agent - </a:t>
            </a:r>
            <a:r>
              <a:rPr lang="en-US" sz="2400" dirty="0"/>
              <a:t>oral and parenteral - included</a:t>
            </a:r>
            <a:endParaRPr lang="en-US" sz="2200" dirty="0"/>
          </a:p>
          <a:p>
            <a:r>
              <a:rPr lang="en-US" sz="2200" dirty="0"/>
              <a:t>Locally available antibiotic</a:t>
            </a:r>
          </a:p>
          <a:p>
            <a:r>
              <a:rPr lang="en-US" sz="2200" dirty="0"/>
              <a:t>Site of action - </a:t>
            </a:r>
            <a:r>
              <a:rPr lang="en-US" sz="2400" dirty="0"/>
              <a:t>tested which are active in the site.</a:t>
            </a:r>
            <a:endParaRPr lang="en-US" sz="2200" dirty="0"/>
          </a:p>
          <a:p>
            <a:r>
              <a:rPr lang="en-US" sz="2200" dirty="0"/>
              <a:t>Predicting susceptibility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43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151346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Selective or Cascade Reporting </a:t>
            </a:r>
            <a:endParaRPr lang="en-US" sz="3200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730987"/>
            <a:ext cx="9105400" cy="41313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200" dirty="0"/>
              <a:t>Clinical microbiology laboratory - test for the full antibiotic panel, but - should report only in a selective manner. 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If all antimicrobial agents are susceptible - only first-line agents are reported - second-line and restricted antimicrobials are </a:t>
            </a:r>
            <a:r>
              <a:rPr lang="en-US" sz="2200" dirty="0" err="1"/>
              <a:t>supressed</a:t>
            </a:r>
            <a:r>
              <a:rPr lang="en-US" sz="2200" dirty="0"/>
              <a:t>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44</a:t>
            </a:fld>
            <a:endParaRPr lang="en"/>
          </a:p>
        </p:txBody>
      </p:sp>
    </p:spTree>
    <p:extLst>
      <p:ext uri="{BB962C8B-B14F-4D97-AF65-F5344CB8AC3E}">
        <p14:creationId xmlns="" xmlns:p14="http://schemas.microsoft.com/office/powerpoint/2010/main" val="51969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4073"/>
            <a:ext cx="7203440" cy="1021600"/>
          </a:xfrm>
        </p:spPr>
        <p:txBody>
          <a:bodyPr/>
          <a:lstStyle/>
          <a:p>
            <a:r>
              <a:rPr lang="en-US" sz="3200" dirty="0">
                <a:latin typeface="Roboto Condensed Light" panose="020B0604020202020204" charset="0"/>
                <a:ea typeface="Roboto Condensed Light" panose="020B0604020202020204" charset="0"/>
              </a:rPr>
              <a:t>Selective or Cascade Reporting </a:t>
            </a:r>
            <a:r>
              <a:rPr lang="en-US" dirty="0">
                <a:latin typeface="Roboto Condensed Light" panose="020B0604020202020204" charset="0"/>
                <a:ea typeface="Roboto Condensed Light" panose="020B0604020202020204" charset="0"/>
              </a:rPr>
              <a:t>(Cont..) </a:t>
            </a:r>
            <a:endParaRPr lang="en-US" i="1" dirty="0">
              <a:solidFill>
                <a:srgbClr val="FFFF00"/>
              </a:solidFill>
              <a:latin typeface="Roboto Condensed Light" panose="020B0604020202020204" charset="0"/>
              <a:ea typeface="Roboto Condensed Light" panose="020B0604020202020204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45</a:t>
            </a:fld>
            <a:endParaRPr lang="en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91185196"/>
              </p:ext>
            </p:extLst>
          </p:nvPr>
        </p:nvGraphicFramePr>
        <p:xfrm>
          <a:off x="1402080" y="1830493"/>
          <a:ext cx="6096000" cy="4707465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048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72160">
                <a:tc>
                  <a:txBody>
                    <a:bodyPr/>
                    <a:lstStyle/>
                    <a:p>
                      <a:pPr marL="48895" marR="0" algn="l"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Enterobacteriaceae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79375" marR="0" algn="l"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Antimicrobial agent used in VITEK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marL="48895" marR="0" algn="l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First line</a:t>
                      </a:r>
                      <a:endParaRPr lang="en-US" sz="20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79375" marR="0" algn="l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Ampicillin</a:t>
                      </a:r>
                      <a:endParaRPr lang="en-US" sz="20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marL="48895" marR="0" algn="l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First line</a:t>
                      </a:r>
                      <a:endParaRPr lang="en-US" sz="20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79375" marR="0" algn="l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Amoxicillin- clavulanic acid</a:t>
                      </a:r>
                      <a:endParaRPr lang="en-US" sz="20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marL="4889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First line</a:t>
                      </a:r>
                      <a:endParaRPr lang="en-US" sz="20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7937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Ciprofloxacin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marL="4889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Second line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7937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Cefoperazone-sulbactam</a:t>
                      </a:r>
                      <a:endParaRPr lang="en-US" sz="20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marL="4889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Second line</a:t>
                      </a:r>
                      <a:endParaRPr lang="en-US" sz="20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7937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Piperacillin- </a:t>
                      </a:r>
                      <a:r>
                        <a:rPr lang="en-US" sz="2000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tazobactam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marL="4889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Restricted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7937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Meropenem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marL="4889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Restricted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79375" marR="0" algn="l"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</a:rPr>
                        <a:t>Colistin</a:t>
                      </a:r>
                      <a:endParaRPr lang="en-US" sz="20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</a:endParaRPr>
                    </a:p>
                  </a:txBody>
                  <a:tcPr marT="60960" marB="6096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773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274" y="2050651"/>
            <a:ext cx="5738925" cy="3632400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           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sz="4800" b="1" dirty="0" smtClean="0"/>
              <a:t>             THANK YOU</a:t>
            </a:r>
            <a:endParaRPr lang="en-US" sz="4800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2035</Words>
  <Application>Microsoft Office PowerPoint</Application>
  <PresentationFormat>On-screen Show (4:3)</PresentationFormat>
  <Paragraphs>318</Paragraphs>
  <Slides>46</Slides>
  <Notes>44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IDENTIFICATION OF BACTERIA</vt:lpstr>
      <vt:lpstr>CULTURE IDENTIFICATION</vt:lpstr>
      <vt:lpstr>Biochemical Identification </vt:lpstr>
      <vt:lpstr>Biochemical Identification (Cont..) </vt:lpstr>
      <vt:lpstr>Biochemical Identification (Cont..) </vt:lpstr>
      <vt:lpstr>Biochemical Identification (Cont..) </vt:lpstr>
      <vt:lpstr>Catalase Test </vt:lpstr>
      <vt:lpstr>Oxidase Tests</vt:lpstr>
      <vt:lpstr>Indole Test </vt:lpstr>
      <vt:lpstr>Indole Test </vt:lpstr>
      <vt:lpstr>Citrate Utilization Test</vt:lpstr>
      <vt:lpstr>Citrate Utilization Test (Cont..)</vt:lpstr>
      <vt:lpstr>Urea Hydrolysis Test </vt:lpstr>
      <vt:lpstr>Urea Hydrolysis Test (Cont..)</vt:lpstr>
      <vt:lpstr>Triple Sugar Iron (TSI) Agar Test</vt:lpstr>
      <vt:lpstr>Triple Sugar Iron (TSI) Agar Test (Cont..)</vt:lpstr>
      <vt:lpstr>Triple Sugar Iron (TSI) Agar Test (Cont..)</vt:lpstr>
      <vt:lpstr>Triple Sugar Iron (TSI) Agar Test (Cont..)</vt:lpstr>
      <vt:lpstr>ANTIMICROBIAL SUSCEPTIBILITY TEST</vt:lpstr>
      <vt:lpstr>ANTIMICROBIAL SUSCEPTIBILITY TEST</vt:lpstr>
      <vt:lpstr>ANTIMICROBIAL SUSCEPTIBILITY TEST (Cont..)</vt:lpstr>
      <vt:lpstr>Procedure (Colony disk diffusion)</vt:lpstr>
      <vt:lpstr>Procedure (Colony disk diffusion) (Cont..)</vt:lpstr>
      <vt:lpstr>Procedure (Colony disk diffusion) (Cont..)</vt:lpstr>
      <vt:lpstr>Procedure (Colony disk diffusion) (Cont..)</vt:lpstr>
      <vt:lpstr>Interpretation</vt:lpstr>
      <vt:lpstr>Commonly used disk concentrations and interpretation of disk diffusion test (as per CLSI 2020 guideline)</vt:lpstr>
      <vt:lpstr>Direct Disk Diffusion Test</vt:lpstr>
      <vt:lpstr>Direct Disk Diffusion Test (Cont..)</vt:lpstr>
      <vt:lpstr>Dilution Tests </vt:lpstr>
      <vt:lpstr>Dilution Tests (Cont..)</vt:lpstr>
      <vt:lpstr>Broth Dilution Method</vt:lpstr>
      <vt:lpstr>Broth Dilution Method (Cont..)</vt:lpstr>
      <vt:lpstr>Broth Dilution Method (Cont..)</vt:lpstr>
      <vt:lpstr>Broth Dilution Method (Cont..)</vt:lpstr>
      <vt:lpstr>Agar Dilution Method</vt:lpstr>
      <vt:lpstr>Epsilometer or E-test </vt:lpstr>
      <vt:lpstr>Automated Antimicrobial Susceptibility Tests</vt:lpstr>
      <vt:lpstr>VITEK 2 Automated System for AST</vt:lpstr>
      <vt:lpstr>VITEK 2 Automated System for AST (Cont..)</vt:lpstr>
      <vt:lpstr>Role of MIC</vt:lpstr>
      <vt:lpstr>Interpretation of AST </vt:lpstr>
      <vt:lpstr>Choice of Antibiotics to be Included in Panel </vt:lpstr>
      <vt:lpstr>Selective or Cascade Reporting </vt:lpstr>
      <vt:lpstr>Selective or Cascade Reporting (Cont..) </vt:lpstr>
      <vt:lpstr>Slide 46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DELL</cp:lastModifiedBy>
  <cp:revision>18</cp:revision>
  <dcterms:created xsi:type="dcterms:W3CDTF">2006-08-16T00:00:00Z</dcterms:created>
  <dcterms:modified xsi:type="dcterms:W3CDTF">2023-04-06T06:48:51Z</dcterms:modified>
</cp:coreProperties>
</file>