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  <p:sldId id="277" r:id="rId23"/>
    <p:sldId id="278" r:id="rId24"/>
    <p:sldId id="280" r:id="rId25"/>
    <p:sldId id="279" r:id="rId26"/>
    <p:sldId id="281" r:id="rId27"/>
    <p:sldId id="283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4" r:id="rId41"/>
    <p:sldId id="296" r:id="rId42"/>
    <p:sldId id="297" r:id="rId43"/>
    <p:sldId id="298" r:id="rId44"/>
    <p:sldId id="299" r:id="rId45"/>
    <p:sldId id="301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3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4478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Gastrointestinal Infections due to </a:t>
            </a:r>
            <a:r>
              <a:rPr lang="en-US" b="1" dirty="0" err="1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Enterobacteriaceae</a:t>
            </a:r>
            <a:r>
              <a:rPr lang="en-US" b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:</a:t>
            </a:r>
            <a:br>
              <a:rPr lang="en-US" b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</a:br>
            <a:r>
              <a:rPr lang="en-US" b="1" dirty="0" err="1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Diarrheogenic</a:t>
            </a:r>
            <a:r>
              <a:rPr lang="en-US" b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b="1" i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</a:t>
            </a:r>
            <a:endParaRPr lang="en-IN" b="1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91000"/>
            <a:ext cx="6400800" cy="1752600"/>
          </a:xfrm>
        </p:spPr>
        <p:txBody>
          <a:bodyPr/>
          <a:lstStyle/>
          <a:p>
            <a:r>
              <a:rPr lang="en-IN" b="1" dirty="0" smtClean="0">
                <a:solidFill>
                  <a:srgbClr val="002060"/>
                </a:solidFill>
              </a:rPr>
              <a:t>Dr </a:t>
            </a:r>
            <a:r>
              <a:rPr lang="en-IN" b="1" dirty="0" err="1" smtClean="0">
                <a:solidFill>
                  <a:srgbClr val="002060"/>
                </a:solidFill>
              </a:rPr>
              <a:t>Harsha</a:t>
            </a:r>
            <a:r>
              <a:rPr lang="en-IN" b="1" dirty="0" smtClean="0">
                <a:solidFill>
                  <a:srgbClr val="002060"/>
                </a:solidFill>
              </a:rPr>
              <a:t> Patil</a:t>
            </a:r>
          </a:p>
          <a:p>
            <a:r>
              <a:rPr lang="en-IN" b="1" dirty="0" smtClean="0">
                <a:solidFill>
                  <a:srgbClr val="002060"/>
                </a:solidFill>
              </a:rPr>
              <a:t>Associate Professor</a:t>
            </a:r>
          </a:p>
          <a:p>
            <a:r>
              <a:rPr lang="en-IN" b="1" dirty="0" smtClean="0">
                <a:solidFill>
                  <a:srgbClr val="002060"/>
                </a:solidFill>
              </a:rPr>
              <a:t>Department of Microbiology</a:t>
            </a:r>
          </a:p>
          <a:p>
            <a:endParaRPr lang="en-IN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Roboto Condensed Light" panose="020B0604020202020204" charset="0"/>
                <a:ea typeface="Roboto Condensed Light" panose="020B0604020202020204" charset="0"/>
                <a:cs typeface="Times New Roman" panose="02020603050405020304" pitchFamily="18" charset="0"/>
              </a:rPr>
              <a:t>Learning objectives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Roboto Condensed Light" panose="020B0604020202020204" charset="0"/>
                <a:ea typeface="Roboto Condensed Light" panose="020B0604020202020204" charset="0"/>
                <a:cs typeface="Times New Roman" panose="02020603050405020304" pitchFamily="18" charset="0"/>
              </a:rPr>
              <a:t>At the end of the session, the students will be able to understand: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latin typeface="Roboto Condensed Light" panose="020B0604020202020204" charset="0"/>
                <a:ea typeface="Roboto Condensed Light" panose="020B0604020202020204" charset="0"/>
              </a:rPr>
              <a:t>Family characteristics of </a:t>
            </a:r>
            <a:r>
              <a:rPr lang="en-US" dirty="0" err="1" smtClean="0">
                <a:latin typeface="Roboto Condensed Light" panose="020B0604020202020204" charset="0"/>
                <a:ea typeface="Roboto Condensed Light" panose="020B0604020202020204" charset="0"/>
              </a:rPr>
              <a:t>Enterobacteriaceae</a:t>
            </a:r>
            <a:endParaRPr lang="en-US" dirty="0" smtClean="0"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>
              <a:lnSpc>
                <a:spcPct val="150000"/>
              </a:lnSpc>
            </a:pPr>
            <a:r>
              <a:rPr lang="en-US" i="1" dirty="0" err="1" smtClean="0">
                <a:latin typeface="Roboto Condensed Light" panose="020B0604020202020204" charset="0"/>
                <a:ea typeface="Roboto Condensed Light" panose="020B0604020202020204" charset="0"/>
              </a:rPr>
              <a:t>E.coli</a:t>
            </a:r>
            <a:r>
              <a:rPr lang="en-US" dirty="0" smtClean="0">
                <a:latin typeface="Roboto Condensed Light" panose="020B0604020202020204" charset="0"/>
                <a:ea typeface="Roboto Condensed Light" panose="020B0604020202020204" charset="0"/>
              </a:rPr>
              <a:t> infections including </a:t>
            </a:r>
            <a:r>
              <a:rPr lang="en-US" dirty="0" err="1" smtClean="0"/>
              <a:t>Diarrheagenic</a:t>
            </a:r>
            <a:r>
              <a:rPr lang="en-US" i="1" dirty="0" smtClean="0"/>
              <a:t> E. coli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FAMILY CHARACTERS (GENERAL PROPERTIES)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They are gram-negative bacilli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Aerobes and facultative anaerobes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Nonfastidious</a:t>
            </a:r>
            <a:r>
              <a:rPr lang="en-US" dirty="0" smtClean="0"/>
              <a:t>, can grow in basal media like nutrient agar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Ferment glucose to produce acid with or without gas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Reduce nitrate to nitrite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FAMILY CHARACTERS (GENERAL PROPERTIES) (Cont..)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They produce </a:t>
            </a:r>
            <a:r>
              <a:rPr lang="en-US" dirty="0" err="1" smtClean="0"/>
              <a:t>catalase</a:t>
            </a:r>
            <a:r>
              <a:rPr lang="en-US" dirty="0" smtClean="0"/>
              <a:t> (except </a:t>
            </a:r>
            <a:r>
              <a:rPr lang="en-US" i="1" dirty="0" err="1" smtClean="0"/>
              <a:t>Shigella</a:t>
            </a:r>
            <a:r>
              <a:rPr lang="en-US" i="1" dirty="0" smtClean="0"/>
              <a:t> </a:t>
            </a:r>
            <a:r>
              <a:rPr lang="en-US" i="1" dirty="0" err="1" smtClean="0"/>
              <a:t>dysenteriae</a:t>
            </a:r>
            <a:r>
              <a:rPr lang="en-US" i="1" dirty="0" smtClean="0"/>
              <a:t> </a:t>
            </a:r>
            <a:r>
              <a:rPr lang="en-US" dirty="0" smtClean="0"/>
              <a:t>type-1)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They do not produce </a:t>
            </a:r>
            <a:r>
              <a:rPr lang="en-US" dirty="0" err="1" smtClean="0"/>
              <a:t>oxidase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They are generally motile with </a:t>
            </a:r>
            <a:r>
              <a:rPr lang="en-US" dirty="0" err="1" smtClean="0"/>
              <a:t>peritrichous</a:t>
            </a:r>
            <a:r>
              <a:rPr lang="en-US" dirty="0" smtClean="0"/>
              <a:t> flagella, except for some members which are </a:t>
            </a:r>
            <a:r>
              <a:rPr lang="en-US" dirty="0" err="1" smtClean="0"/>
              <a:t>nonmotile</a:t>
            </a:r>
            <a:r>
              <a:rPr lang="en-US" dirty="0" smtClean="0"/>
              <a:t>, such as </a:t>
            </a:r>
            <a:r>
              <a:rPr lang="en-US" i="1" dirty="0" err="1" smtClean="0"/>
              <a:t>Shigella</a:t>
            </a:r>
            <a:r>
              <a:rPr lang="en-US" i="1" dirty="0" smtClean="0"/>
              <a:t> </a:t>
            </a:r>
            <a:r>
              <a:rPr lang="en-US" dirty="0" smtClean="0"/>
              <a:t>and </a:t>
            </a:r>
            <a:r>
              <a:rPr lang="en-US" i="1" dirty="0" err="1" smtClean="0"/>
              <a:t>Klebsiella</a:t>
            </a:r>
            <a:r>
              <a:rPr lang="en-US" i="1" dirty="0" smtClean="0"/>
              <a:t>.</a:t>
            </a:r>
            <a:endParaRPr lang="en-IN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Classification</a:t>
            </a:r>
            <a:endParaRPr lang="en-IN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b="1" dirty="0" smtClean="0"/>
              <a:t>The oldest method of classification </a:t>
            </a:r>
            <a:r>
              <a:rPr lang="en-US" dirty="0" smtClean="0"/>
              <a:t>of the family </a:t>
            </a:r>
            <a:r>
              <a:rPr lang="en-US" dirty="0" err="1" smtClean="0"/>
              <a:t>Enterobacteriaceae</a:t>
            </a:r>
            <a:r>
              <a:rPr lang="en-US" dirty="0" smtClean="0"/>
              <a:t> was based on fermentation of lactose on </a:t>
            </a:r>
            <a:r>
              <a:rPr lang="en-US" dirty="0" err="1" smtClean="0"/>
              <a:t>MacConkey</a:t>
            </a:r>
            <a:r>
              <a:rPr lang="en-US" dirty="0" smtClean="0"/>
              <a:t> agar.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Ewing’s classification: </a:t>
            </a:r>
            <a:r>
              <a:rPr lang="en-US" dirty="0" smtClean="0"/>
              <a:t>Most popular. It classifies the family </a:t>
            </a:r>
            <a:r>
              <a:rPr lang="en-US" dirty="0" err="1" smtClean="0"/>
              <a:t>Enterobacteriaceae</a:t>
            </a:r>
            <a:r>
              <a:rPr lang="en-US" dirty="0" smtClean="0"/>
              <a:t> into eight tribes; each tribe further comprises of several genera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Classification (Cont..)</a:t>
            </a:r>
            <a:endParaRPr lang="en-IN" sz="40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-US" b="1" dirty="0" smtClean="0"/>
              <a:t>Newer method of classification: </a:t>
            </a:r>
            <a:r>
              <a:rPr lang="en-US" dirty="0" smtClean="0"/>
              <a:t>After the availability of molecular methods, the taxonomy is further changed.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 2016, the order ‘</a:t>
            </a:r>
            <a:r>
              <a:rPr lang="en-US" dirty="0" err="1" smtClean="0"/>
              <a:t>Enterobacterales</a:t>
            </a:r>
            <a:r>
              <a:rPr lang="en-US" dirty="0" smtClean="0"/>
              <a:t>’ was given the priority and several new families within the </a:t>
            </a:r>
            <a:r>
              <a:rPr lang="en-US" dirty="0" err="1" smtClean="0"/>
              <a:t>Enterobacterales</a:t>
            </a:r>
            <a:r>
              <a:rPr lang="en-US" dirty="0" smtClean="0"/>
              <a:t> were proposed, consisting of species that were formerly members of the family </a:t>
            </a:r>
            <a:r>
              <a:rPr lang="en-US" dirty="0" err="1" smtClean="0"/>
              <a:t>Enterobacteriaceae</a:t>
            </a:r>
            <a:r>
              <a:rPr lang="en-US" dirty="0" smtClean="0"/>
              <a:t>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017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Classification of family </a:t>
            </a:r>
            <a:r>
              <a:rPr lang="en-US" sz="3200" b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Enterobacteriaceae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based on lactose fermentation</a:t>
            </a:r>
            <a:endParaRPr lang="en-IN" sz="32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905000"/>
          <a:ext cx="8229600" cy="4752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825078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Groups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23495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Colonies on </a:t>
                      </a:r>
                      <a:r>
                        <a:rPr lang="en-US" sz="1800" b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MacConkey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agar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Examples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958057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Lactose fermenters (LF)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23495">
                        <a:lnSpc>
                          <a:spcPct val="15000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Ferment lactose, produce pink colonies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106680">
                        <a:lnSpc>
                          <a:spcPct val="15000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Escherichia </a:t>
                      </a:r>
                      <a:r>
                        <a:rPr lang="en-US" sz="18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Klebsiella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1264758">
                <a:tc>
                  <a:txBody>
                    <a:bodyPr/>
                    <a:lstStyle/>
                    <a:p>
                      <a:pPr marL="43815" marR="137795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Non-lactose fermenters (NLF)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23495">
                        <a:lnSpc>
                          <a:spcPct val="15000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Do not ferment lactose, produce pale or colorless colonies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Salmonella, </a:t>
                      </a:r>
                      <a:r>
                        <a:rPr lang="en-US" sz="18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Shigella</a:t>
                      </a:r>
                      <a:r>
                        <a:rPr lang="en-US" sz="18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, Proteus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and </a:t>
                      </a:r>
                      <a:r>
                        <a:rPr lang="en-US" sz="18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Yersinia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1704437">
                <a:tc>
                  <a:txBody>
                    <a:bodyPr/>
                    <a:lstStyle/>
                    <a:p>
                      <a:pPr marL="43815" marR="161925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Late lactose fermenters (LLF)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67310">
                        <a:lnSpc>
                          <a:spcPct val="15000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Ferment lactose late, produce pink colonies only after 2 days of incubation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Shigella</a:t>
                      </a:r>
                      <a:r>
                        <a:rPr lang="en-US" sz="18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sonnei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Ewing’s classification of family </a:t>
            </a:r>
            <a:r>
              <a:rPr lang="en-US" sz="3200" b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Enterobacteriaceae</a:t>
            </a:r>
            <a:endParaRPr lang="en-IN" sz="3200" b="1" dirty="0">
              <a:solidFill>
                <a:srgbClr val="00206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305800" cy="4854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3844"/>
                <a:gridCol w="4921956"/>
              </a:tblGrid>
              <a:tr h="499533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Tribe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Genus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99533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Tribe I: Escherichieae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Escherichia, </a:t>
                      </a: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Shigella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99533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Tribe II: Edwardsielleae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Edwardsiella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99533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Tribe III: Salmonelleae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Salmonella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99533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Tribe IV: Citrobactereae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Citrobacter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99533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Tribe V: Klebsielleae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55245">
                        <a:lnSpc>
                          <a:spcPct val="150000"/>
                        </a:lnSpc>
                        <a:spcBef>
                          <a:spcPts val="15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Klebsiella</a:t>
                      </a:r>
                      <a:r>
                        <a:rPr lang="en-US" sz="20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Enterobacter</a:t>
                      </a:r>
                      <a:r>
                        <a:rPr lang="en-US" sz="20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Hafnia</a:t>
                      </a:r>
                      <a:r>
                        <a:rPr lang="en-US" sz="20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spc="-15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Serratia</a:t>
                      </a:r>
                      <a:r>
                        <a:rPr lang="en-US" sz="2000" i="1" spc="-1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Pantoea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99533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Tribe VI: Proteeae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Proteus, </a:t>
                      </a: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Morganella</a:t>
                      </a:r>
                      <a:r>
                        <a:rPr lang="en-US" sz="20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Providencia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99533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Tribe VII: Yersinieae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Yersinia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99533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Tribe VIII: Erwinieae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2000" i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Erwinia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ESCHERICHIA COLI INFECTIONS</a:t>
            </a:r>
            <a:endParaRPr lang="en-IN" sz="4000" b="1" dirty="0">
              <a:solidFill>
                <a:srgbClr val="C00000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ESCHERICHIA COLI INFECTIONS</a:t>
            </a:r>
            <a:endParaRPr lang="en-IN" sz="32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Described first by </a:t>
            </a:r>
            <a:r>
              <a:rPr lang="en-US" dirty="0" err="1" smtClean="0"/>
              <a:t>Escherich</a:t>
            </a:r>
            <a:r>
              <a:rPr lang="en-US" dirty="0" smtClean="0"/>
              <a:t> in 1885. </a:t>
            </a:r>
          </a:p>
          <a:p>
            <a:pPr>
              <a:lnSpc>
                <a:spcPct val="150000"/>
              </a:lnSpc>
            </a:pPr>
            <a:r>
              <a:rPr lang="en-US" i="1" dirty="0" smtClean="0"/>
              <a:t>E. coli </a:t>
            </a:r>
            <a:r>
              <a:rPr lang="en-US" dirty="0" smtClean="0"/>
              <a:t>is the most important species encountered as human pathogen.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It is also the most common aerobe to be harbored in the gut of humans and animals.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ESCHERICHIA COLI INFECTIONS(Cont..)</a:t>
            </a:r>
            <a:endParaRPr lang="en-I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After excreted in feces, it remains viable only for some days in the environment. 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Hence, detection of </a:t>
            </a:r>
            <a:r>
              <a:rPr lang="en-US" sz="2800" i="1" dirty="0" smtClean="0"/>
              <a:t>E. coli</a:t>
            </a:r>
            <a:r>
              <a:rPr lang="en-US" sz="2800" dirty="0" smtClean="0"/>
              <a:t>, especially a variant called </a:t>
            </a:r>
            <a:r>
              <a:rPr lang="en-US" sz="2800" b="1" dirty="0" err="1" smtClean="0"/>
              <a:t>thermotolerant</a:t>
            </a:r>
            <a:r>
              <a:rPr lang="en-US" sz="2800" b="1" dirty="0" smtClean="0"/>
              <a:t> </a:t>
            </a:r>
            <a:r>
              <a:rPr lang="en-US" sz="2800" b="1" i="1" dirty="0" smtClean="0"/>
              <a:t>E. coli </a:t>
            </a:r>
            <a:r>
              <a:rPr lang="en-US" sz="2800" dirty="0" smtClean="0"/>
              <a:t>(survives at 44°C) - indicator of recent contamination of drinking water with human or animal feces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Virulence factors of </a:t>
            </a:r>
            <a:r>
              <a:rPr lang="en-US" sz="36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</a:t>
            </a:r>
            <a:endParaRPr lang="en-IN" sz="36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Grouped into surface antigens and toxins.</a:t>
            </a:r>
          </a:p>
          <a:p>
            <a:pPr marL="101600" indent="0">
              <a:lnSpc>
                <a:spcPct val="150000"/>
              </a:lnSpc>
              <a:buNone/>
            </a:pPr>
            <a:r>
              <a:rPr lang="en-US" sz="2800" b="1" i="1" dirty="0" smtClean="0"/>
              <a:t>Surface antigens</a:t>
            </a:r>
          </a:p>
          <a:p>
            <a:pPr>
              <a:lnSpc>
                <a:spcPct val="150000"/>
              </a:lnSpc>
            </a:pPr>
            <a:r>
              <a:rPr lang="en-US" sz="2800" i="1" dirty="0" smtClean="0"/>
              <a:t>E. coli </a:t>
            </a:r>
            <a:r>
              <a:rPr lang="en-US" sz="2800" dirty="0" smtClean="0"/>
              <a:t>possesses four surface antigens 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dirty="0" smtClean="0"/>
              <a:t>(1) somatic (O)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pt-BR" dirty="0" smtClean="0"/>
              <a:t>(2) flagellar (H)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pt-BR" dirty="0" smtClean="0"/>
              <a:t>(3) capsular antigens (K)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pt-BR" dirty="0" smtClean="0"/>
              <a:t>(4) fimbrial </a:t>
            </a:r>
            <a:r>
              <a:rPr lang="en-US" dirty="0" smtClean="0"/>
              <a:t>antigen</a:t>
            </a:r>
            <a:endParaRPr lang="en-IN" sz="3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Virulence factors of </a:t>
            </a:r>
            <a:r>
              <a:rPr lang="en-US" sz="36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 </a:t>
            </a:r>
            <a:r>
              <a:rPr lang="en-US" sz="36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I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1600" indent="0">
              <a:lnSpc>
                <a:spcPct val="150000"/>
              </a:lnSpc>
              <a:buNone/>
            </a:pPr>
            <a:r>
              <a:rPr lang="en-US" sz="2800" b="1" i="1" dirty="0" smtClean="0"/>
              <a:t>Toxins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The </a:t>
            </a:r>
            <a:r>
              <a:rPr lang="en-US" sz="2800" dirty="0" err="1" smtClean="0"/>
              <a:t>exotoxins</a:t>
            </a:r>
            <a:r>
              <a:rPr lang="en-US" sz="2800" dirty="0" smtClean="0"/>
              <a:t> secreted by </a:t>
            </a:r>
            <a:r>
              <a:rPr lang="en-US" sz="2800" i="1" dirty="0" smtClean="0"/>
              <a:t>E. coli </a:t>
            </a:r>
            <a:r>
              <a:rPr lang="en-US" sz="2800" dirty="0" smtClean="0"/>
              <a:t>are of several types: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err="1" smtClean="0"/>
              <a:t>Enterotoxins</a:t>
            </a:r>
            <a:endParaRPr lang="en-US" dirty="0" smtClean="0"/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err="1" smtClean="0"/>
              <a:t>Cytotoxic</a:t>
            </a:r>
            <a:r>
              <a:rPr lang="en-US" dirty="0" smtClean="0"/>
              <a:t> necrotizing factor 1 (CNF1) and secreted </a:t>
            </a:r>
            <a:r>
              <a:rPr lang="en-US" dirty="0" err="1" smtClean="0"/>
              <a:t>autotransporter</a:t>
            </a:r>
            <a:r>
              <a:rPr lang="en-US" dirty="0" smtClean="0"/>
              <a:t> toxin (SAT)</a:t>
            </a:r>
          </a:p>
          <a:p>
            <a:endParaRPr lang="en-IN" sz="4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Various properties of </a:t>
            </a:r>
            <a:r>
              <a:rPr lang="en-US" sz="3200" b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enterotoxins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of 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Escherichia coli</a:t>
            </a:r>
            <a:endParaRPr lang="en-IN" sz="32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81000" y="1507236"/>
          <a:ext cx="8534400" cy="512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4800"/>
                <a:gridCol w="2844800"/>
                <a:gridCol w="2844800"/>
              </a:tblGrid>
              <a:tr h="370840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LT (heat-labile toxin)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0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ST (heat-stable toxin)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0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Verocytotoxin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or Shiga toxin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44450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Produced by: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Enterotoxigenic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E. coli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0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b="1" spc="-3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Produced </a:t>
                      </a:r>
                      <a:r>
                        <a:rPr lang="en-US" sz="1600" b="1" spc="-2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by: </a:t>
                      </a:r>
                      <a:r>
                        <a:rPr lang="en-US" sz="1600" spc="-30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Enterotoxigenic</a:t>
                      </a:r>
                      <a:r>
                        <a:rPr lang="en-US" sz="1600" spc="-3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i="1" spc="-2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E. </a:t>
                      </a:r>
                      <a:r>
                        <a:rPr lang="en-US" sz="1600" i="1" spc="-3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coli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0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Produced by: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Enterohemorrhagic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E. coli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44450" marR="60325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Resembles cholera toxin in its structure and function, but it is less potent than the latter</a:t>
                      </a:r>
                    </a:p>
                    <a:p>
                      <a:pPr marL="44450" marR="60325">
                        <a:lnSpc>
                          <a:spcPct val="150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Mechanism</a:t>
                      </a:r>
                      <a:r>
                        <a:rPr lang="en-US" sz="1600" b="1" spc="-5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US" sz="1600" b="1" spc="-5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action:</a:t>
                      </a:r>
                      <a:r>
                        <a:rPr lang="en-US" sz="1600" b="1" spc="-4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en-US" sz="1600" spc="-4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has</a:t>
                      </a:r>
                      <a:r>
                        <a:rPr lang="en-US" sz="1600" spc="-4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600" spc="-4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peptide</a:t>
                      </a:r>
                      <a:r>
                        <a:rPr lang="en-US" sz="1600" spc="-4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fragments:</a:t>
                      </a:r>
                      <a:r>
                        <a:rPr lang="en-US" sz="1600" spc="-4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1600" spc="-4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and</a:t>
                      </a:r>
                      <a:r>
                        <a:rPr lang="en-US" sz="1600" spc="-4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B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0" marR="88265">
                        <a:lnSpc>
                          <a:spcPct val="150000"/>
                        </a:lnSpc>
                        <a:spcBef>
                          <a:spcPts val="18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Mechanism of action: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It binds to the guanylate cyclase C -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increased production of cyclic GMP</a:t>
                      </a:r>
                      <a:r>
                        <a:rPr lang="en-US" sz="1600" spc="-6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spc="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600" spc="-8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fluid</a:t>
                      </a:r>
                      <a:r>
                        <a:rPr lang="en-US" sz="1600" spc="-6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accumulation</a:t>
                      </a:r>
                      <a:r>
                        <a:rPr lang="en-US" sz="1600" spc="-6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in</a:t>
                      </a:r>
                      <a:r>
                        <a:rPr lang="en-US" sz="1600" spc="-6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spc="-2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gut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lumen -</a:t>
                      </a:r>
                      <a:r>
                        <a:rPr lang="en-US" sz="1600" spc="-8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diarrhea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0" marR="79375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Cytotoxic to Vero cell lines</a:t>
                      </a:r>
                    </a:p>
                    <a:p>
                      <a:pPr marL="4445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Mechanism of action: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  <a:p>
                      <a:pPr marL="44450" marR="301625">
                        <a:lnSpc>
                          <a:spcPct val="150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It has two fragments: A and B </a:t>
                      </a:r>
                      <a:r>
                        <a:rPr lang="en-US" sz="1600" b="1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Fragment B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binds to a </a:t>
                      </a: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globotriosyl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- ceramide</a:t>
                      </a:r>
                      <a:r>
                        <a:rPr lang="en-US" sz="1600" spc="-12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(Gb3)</a:t>
                      </a:r>
                      <a:r>
                        <a:rPr lang="en-US" sz="1600" spc="-12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receptor</a:t>
                      </a:r>
                      <a:r>
                        <a:rPr lang="en-US" sz="1600" spc="-13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on</a:t>
                      </a:r>
                      <a:r>
                        <a:rPr lang="en-US" sz="1600" spc="-125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intestinal epithelium</a:t>
                      </a:r>
                    </a:p>
                    <a:p>
                      <a:pPr marL="44450" marR="31750">
                        <a:lnSpc>
                          <a:spcPct val="150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1600" b="1" i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Fragment A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is the active fragment. It inhibits protein synthesis by inhibiting 60S ribosomal subunit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Various properties of </a:t>
            </a:r>
            <a:r>
              <a:rPr lang="en-US" sz="3200" b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enterotoxins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of 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Escherichia coli 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IN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382000" cy="4175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000"/>
                <a:gridCol w="2794000"/>
                <a:gridCol w="2794000"/>
              </a:tblGrid>
              <a:tr h="483292">
                <a:tc>
                  <a:txBody>
                    <a:bodyPr/>
                    <a:lstStyle/>
                    <a:p>
                      <a:pPr marL="4381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LT (heat-labile toxin)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0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ST (heat-stable toxin)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0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Verocytotoxin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or Shiga toxin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83292">
                <a:tc>
                  <a:txBody>
                    <a:bodyPr/>
                    <a:lstStyle/>
                    <a:p>
                      <a:pPr marL="44450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Plasmid-coded</a:t>
                      </a:r>
                      <a:endParaRPr lang="en-US" sz="18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0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Plasmid-coded</a:t>
                      </a:r>
                      <a:endParaRPr lang="en-US" sz="18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Bacteriophage</a:t>
                      </a:r>
                      <a:r>
                        <a:rPr lang="en-US" sz="18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-coded</a:t>
                      </a:r>
                      <a:endParaRPr lang="en-US" sz="18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919615">
                <a:tc>
                  <a:txBody>
                    <a:bodyPr/>
                    <a:lstStyle/>
                    <a:p>
                      <a:pPr marL="44450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Detection of LT:</a:t>
                      </a:r>
                      <a:endParaRPr lang="en-US" sz="18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  <a:p>
                      <a:pPr marL="44450" marR="208280">
                        <a:lnSpc>
                          <a:spcPct val="150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1800" spc="-2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Toxin </a:t>
                      </a:r>
                      <a:r>
                        <a:rPr lang="en-US" sz="180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detection: by latex agglutination, ELISA. Molecular methods: PCR detecting gene coding for </a:t>
                      </a:r>
                      <a:r>
                        <a:rPr lang="en-US" sz="1800" spc="-4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LT</a:t>
                      </a:r>
                      <a:endParaRPr lang="en-US" sz="180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 marR="0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Detection of ST: </a:t>
                      </a:r>
                      <a:r>
                        <a:rPr lang="en-US" sz="18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Same as for LT</a:t>
                      </a:r>
                      <a:endParaRPr lang="en-US" sz="18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 marR="0" algn="just">
                        <a:lnSpc>
                          <a:spcPct val="15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Detection of VT:</a:t>
                      </a:r>
                      <a:endParaRPr lang="en-US" sz="18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  <a:p>
                      <a:pPr marL="45085" marR="158750" algn="just">
                        <a:lnSpc>
                          <a:spcPct val="150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Serologically—latex agglutination,</a:t>
                      </a:r>
                      <a:r>
                        <a:rPr lang="en-US" sz="1800" spc="-125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spc="-15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ELISA </a:t>
                      </a:r>
                      <a:r>
                        <a:rPr lang="en-US" sz="18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Molecular</a:t>
                      </a:r>
                      <a:r>
                        <a:rPr lang="en-US" sz="1800" spc="-75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methods—using</a:t>
                      </a:r>
                      <a:r>
                        <a:rPr lang="en-US" sz="1800" spc="-7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specific</a:t>
                      </a:r>
                      <a:r>
                        <a:rPr lang="en-US" sz="1800" spc="-75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DNA probe</a:t>
                      </a:r>
                      <a:endParaRPr lang="en-US" sz="18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  <a:p>
                      <a:pPr marL="45085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231F20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Cytotoxicity on Vero and HeLa cell lines</a:t>
                      </a:r>
                      <a:endParaRPr lang="en-US" sz="1800" dirty="0"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Clinical Manifestations</a:t>
            </a:r>
            <a:endParaRPr lang="en-IN" sz="36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/>
              <a:t>Urinary tract infection </a:t>
            </a:r>
            <a:r>
              <a:rPr lang="en-US" sz="2400" dirty="0" smtClean="0"/>
              <a:t>(UTI): Caused by </a:t>
            </a:r>
            <a:r>
              <a:rPr lang="en-US" sz="2400" dirty="0" err="1" smtClean="0"/>
              <a:t>uropathogenic</a:t>
            </a:r>
            <a:r>
              <a:rPr lang="en-US" sz="2400" dirty="0" smtClean="0"/>
              <a:t> </a:t>
            </a:r>
            <a:r>
              <a:rPr lang="en-US" sz="2400" i="1" dirty="0" smtClean="0"/>
              <a:t>E. coli </a:t>
            </a:r>
            <a:r>
              <a:rPr lang="en-US" sz="2400" dirty="0" smtClean="0"/>
              <a:t>(UPEC).</a:t>
            </a:r>
          </a:p>
          <a:p>
            <a:r>
              <a:rPr lang="en-US" sz="2400" b="1" dirty="0" smtClean="0"/>
              <a:t>Diarrhea</a:t>
            </a:r>
            <a:r>
              <a:rPr lang="en-US" sz="2400" dirty="0" smtClean="0"/>
              <a:t>: It is caused by six </a:t>
            </a:r>
            <a:r>
              <a:rPr lang="en-US" sz="2400" dirty="0" err="1" smtClean="0"/>
              <a:t>pathotypes</a:t>
            </a:r>
            <a:r>
              <a:rPr lang="en-US" sz="2400" dirty="0" smtClean="0"/>
              <a:t> of </a:t>
            </a:r>
            <a:r>
              <a:rPr lang="en-US" sz="2400" dirty="0" err="1" smtClean="0"/>
              <a:t>diarrheagenic</a:t>
            </a:r>
            <a:r>
              <a:rPr lang="en-US" sz="2400" dirty="0" smtClean="0"/>
              <a:t> </a:t>
            </a:r>
            <a:r>
              <a:rPr lang="en-US" sz="2400" i="1" dirty="0" smtClean="0"/>
              <a:t>E. coli 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it-IT" sz="2400" dirty="0" smtClean="0"/>
              <a:t>1. Enteropathogenic </a:t>
            </a:r>
            <a:r>
              <a:rPr lang="it-IT" sz="2400" i="1" dirty="0" smtClean="0"/>
              <a:t>E. coli </a:t>
            </a:r>
            <a:r>
              <a:rPr lang="it-IT" sz="2400" dirty="0" smtClean="0"/>
              <a:t>(EPEC)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it-IT" sz="2400" dirty="0" smtClean="0"/>
              <a:t>2. Enterotoxigenic </a:t>
            </a:r>
            <a:r>
              <a:rPr lang="it-IT" sz="2400" i="1" dirty="0" smtClean="0"/>
              <a:t>E. coli </a:t>
            </a:r>
            <a:r>
              <a:rPr lang="it-IT" sz="2400" dirty="0" smtClean="0"/>
              <a:t>(ETEC)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it-IT" sz="2400" dirty="0" smtClean="0"/>
              <a:t>3. Enteroinvasive </a:t>
            </a:r>
            <a:r>
              <a:rPr lang="it-IT" sz="2400" i="1" dirty="0" smtClean="0"/>
              <a:t>E. coli </a:t>
            </a:r>
            <a:r>
              <a:rPr lang="it-IT" sz="2400" dirty="0" smtClean="0"/>
              <a:t>(EIEC)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it-IT" sz="2400" dirty="0" smtClean="0"/>
              <a:t>4. Enterohemorrhagic </a:t>
            </a:r>
            <a:r>
              <a:rPr lang="it-IT" sz="2400" i="1" dirty="0" smtClean="0"/>
              <a:t>E. coli </a:t>
            </a:r>
            <a:r>
              <a:rPr lang="it-IT" sz="2400" dirty="0" smtClean="0"/>
              <a:t>(EHEC)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it-IT" sz="2400" dirty="0" smtClean="0"/>
              <a:t>5. Enteroaggregative </a:t>
            </a:r>
            <a:r>
              <a:rPr lang="it-IT" sz="2400" i="1" dirty="0" smtClean="0"/>
              <a:t>E. coli </a:t>
            </a:r>
            <a:r>
              <a:rPr lang="it-IT" sz="2400" dirty="0" smtClean="0"/>
              <a:t>(EAEC)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400" dirty="0" smtClean="0"/>
              <a:t>6. Diffusely adherent </a:t>
            </a:r>
            <a:r>
              <a:rPr lang="en-US" sz="2400" i="1" dirty="0" smtClean="0"/>
              <a:t>E. coli </a:t>
            </a:r>
            <a:r>
              <a:rPr lang="en-US" sz="2400" dirty="0" smtClean="0"/>
              <a:t>(DAEC).</a:t>
            </a:r>
            <a:endParaRPr lang="en-IN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Clinical Manifestations(Cont..)</a:t>
            </a:r>
            <a:endParaRPr lang="en-I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Abdominal infections</a:t>
            </a:r>
          </a:p>
          <a:p>
            <a:r>
              <a:rPr lang="en-US" dirty="0" smtClean="0"/>
              <a:t>Pneumonia (especially in hospitalized patients—ventilator-associated pneumonia)</a:t>
            </a:r>
          </a:p>
          <a:p>
            <a:r>
              <a:rPr lang="en-US" dirty="0" smtClean="0"/>
              <a:t>Meningitis (especially neonatal meningitis)</a:t>
            </a:r>
          </a:p>
          <a:p>
            <a:r>
              <a:rPr lang="en-US" dirty="0" smtClean="0"/>
              <a:t>Wound and soft tissue infection </a:t>
            </a:r>
          </a:p>
          <a:p>
            <a:r>
              <a:rPr lang="en-US" dirty="0" smtClean="0"/>
              <a:t>Bacterial </a:t>
            </a:r>
            <a:r>
              <a:rPr lang="en-US" dirty="0" err="1" smtClean="0"/>
              <a:t>prostatitis</a:t>
            </a:r>
            <a:r>
              <a:rPr lang="en-US" dirty="0" smtClean="0"/>
              <a:t> (most common cause)</a:t>
            </a:r>
          </a:p>
          <a:p>
            <a:r>
              <a:rPr lang="en-US" dirty="0" err="1" smtClean="0"/>
              <a:t>Osteomyelitis</a:t>
            </a:r>
            <a:endParaRPr lang="en-US" dirty="0" smtClean="0"/>
          </a:p>
          <a:p>
            <a:r>
              <a:rPr lang="en-US" dirty="0" smtClean="0"/>
              <a:t>Endovascular infection and </a:t>
            </a:r>
            <a:r>
              <a:rPr lang="en-US" dirty="0" err="1" smtClean="0"/>
              <a:t>bacteremia</a:t>
            </a:r>
            <a:r>
              <a:rPr lang="en-US" dirty="0" smtClean="0"/>
              <a:t>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Laboratory diagnosis of 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Escherichia coli 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Infections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/>
              <a:t>Sample collection: </a:t>
            </a:r>
            <a:r>
              <a:rPr lang="en-US" sz="2800" dirty="0" smtClean="0"/>
              <a:t>Depends on the site of infection - urine, stool, pus, wound swab, blood, CSF, etc.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/>
              <a:t>Direct smear: </a:t>
            </a:r>
            <a:r>
              <a:rPr lang="en-US" sz="2800" dirty="0" smtClean="0"/>
              <a:t>Gram-negative bacilli, and pus cells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/>
              <a:t>Culture: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/>
              <a:t>Blood agar: Gray, moist colonies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err="1" smtClean="0"/>
              <a:t>MacConkey</a:t>
            </a:r>
            <a:r>
              <a:rPr lang="en-US" dirty="0" smtClean="0"/>
              <a:t> agar: Flat, pink LF colonies</a:t>
            </a:r>
            <a:endParaRPr lang="en-IN" sz="36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Laboratory diagnosis of 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Escherichia coli 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Infections(Cont..)</a:t>
            </a:r>
            <a:endParaRPr lang="en-I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/>
              <a:t>Culture smear and motility: </a:t>
            </a:r>
            <a:r>
              <a:rPr lang="en-US" sz="2800" dirty="0" smtClean="0"/>
              <a:t>Motile gram-negative bacilli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/>
              <a:t>Identification: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err="1" smtClean="0"/>
              <a:t>Catalase</a:t>
            </a:r>
            <a:r>
              <a:rPr lang="en-US" dirty="0" smtClean="0"/>
              <a:t> positive and </a:t>
            </a:r>
            <a:r>
              <a:rPr lang="en-US" dirty="0" err="1" smtClean="0"/>
              <a:t>oxidase</a:t>
            </a:r>
            <a:r>
              <a:rPr lang="en-US" dirty="0" smtClean="0"/>
              <a:t> negative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/>
              <a:t>ICUT tests: </a:t>
            </a:r>
            <a:r>
              <a:rPr lang="en-US" dirty="0" err="1" smtClean="0"/>
              <a:t>Indole</a:t>
            </a:r>
            <a:r>
              <a:rPr lang="en-US" dirty="0" smtClean="0"/>
              <a:t> (+), Citrate (–), </a:t>
            </a:r>
            <a:r>
              <a:rPr lang="en-US" dirty="0" err="1" smtClean="0"/>
              <a:t>Urease</a:t>
            </a:r>
            <a:r>
              <a:rPr lang="en-US" dirty="0" smtClean="0"/>
              <a:t> (–), TSI: A/A, gas (+), H2S (–)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/>
              <a:t>Automated systems such as MALDI-TOF or VITEK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/>
              <a:t>Antimicrobial susceptibility testing</a:t>
            </a:r>
            <a:endParaRPr lang="en-US" sz="2800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Laboratory diagnosis of 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Escherichia coli 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Infections(Cont..)</a:t>
            </a:r>
            <a:endParaRPr lang="en-IN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AutoNum type="alphaUcPeriod"/>
            </a:pPr>
            <a:r>
              <a:rPr lang="en-US" sz="2400" dirty="0" smtClean="0">
                <a:latin typeface="Roboto Condensed Light" panose="020B0604020202020204" charset="0"/>
                <a:ea typeface="Roboto Condensed Light" panose="020B0604020202020204" charset="0"/>
              </a:rPr>
              <a:t>Flat pink lactose fermenting colonies of </a:t>
            </a:r>
            <a:r>
              <a:rPr lang="en-US" sz="2400" i="1" dirty="0" smtClean="0">
                <a:latin typeface="Roboto Condensed Light" panose="020B0604020202020204" charset="0"/>
                <a:ea typeface="Roboto Condensed Light" panose="020B0604020202020204" charset="0"/>
              </a:rPr>
              <a:t>E. coli </a:t>
            </a:r>
            <a:r>
              <a:rPr lang="en-US" sz="2400" dirty="0" smtClean="0">
                <a:latin typeface="Roboto Condensed Light" panose="020B0604020202020204" charset="0"/>
                <a:ea typeface="Roboto Condensed Light" panose="020B0604020202020204" charset="0"/>
              </a:rPr>
              <a:t>on </a:t>
            </a:r>
            <a:r>
              <a:rPr lang="en-US" sz="2400" dirty="0" err="1" smtClean="0">
                <a:latin typeface="Roboto Condensed Light" panose="020B0604020202020204" charset="0"/>
                <a:ea typeface="Roboto Condensed Light" panose="020B0604020202020204" charset="0"/>
              </a:rPr>
              <a:t>MacConkey</a:t>
            </a:r>
            <a:r>
              <a:rPr lang="en-US" sz="2400" dirty="0" smtClean="0">
                <a:latin typeface="Roboto Condensed Light" panose="020B0604020202020204" charset="0"/>
                <a:ea typeface="Roboto Condensed Light" panose="020B0604020202020204" charset="0"/>
              </a:rPr>
              <a:t> agar; </a:t>
            </a:r>
          </a:p>
          <a:p>
            <a:pPr marL="457200" indent="-457200">
              <a:lnSpc>
                <a:spcPct val="150000"/>
              </a:lnSpc>
              <a:buNone/>
            </a:pPr>
            <a:endParaRPr lang="en-US" sz="2400" dirty="0" smtClean="0">
              <a:latin typeface="Roboto Condensed Light" panose="020B0604020202020204" charset="0"/>
              <a:ea typeface="Roboto Condensed Light" panose="020B0604020202020204" charset="0"/>
            </a:endParaRPr>
          </a:p>
          <a:p>
            <a:pPr marL="457200" indent="-457200">
              <a:lnSpc>
                <a:spcPct val="150000"/>
              </a:lnSpc>
              <a:buNone/>
            </a:pPr>
            <a:r>
              <a:rPr lang="en-US" sz="2400" dirty="0" smtClean="0">
                <a:latin typeface="Roboto Condensed Light" panose="020B0604020202020204" charset="0"/>
                <a:ea typeface="Roboto Condensed Light" panose="020B0604020202020204" charset="0"/>
              </a:rPr>
              <a:t>B. Slender gram-negative bacilli (arrows showing).</a:t>
            </a:r>
          </a:p>
          <a:p>
            <a:endParaRPr lang="en-IN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33670" y="1752600"/>
            <a:ext cx="3685929" cy="446369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Sample collection in </a:t>
            </a:r>
            <a:r>
              <a:rPr lang="en-US" sz="36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 </a:t>
            </a:r>
            <a:r>
              <a:rPr lang="en-US" sz="36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infections</a:t>
            </a:r>
            <a:endParaRPr lang="en-IN" sz="36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1910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65667">
                <a:tc>
                  <a:txBody>
                    <a:bodyPr/>
                    <a:lstStyle/>
                    <a:p>
                      <a:pPr marL="48895" marR="0">
                        <a:lnSpc>
                          <a:spcPct val="150000"/>
                        </a:lnSpc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Specimens collected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515" marR="0">
                        <a:lnSpc>
                          <a:spcPct val="150000"/>
                        </a:lnSpc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Disease</a:t>
                      </a:r>
                      <a:endParaRPr lang="en-US" sz="2000">
                        <a:solidFill>
                          <a:schemeClr val="tx1"/>
                        </a:solidFill>
                        <a:effectLst/>
                        <a:latin typeface="Roboto Condensed Light" panose="020B0604020202020204" charset="0"/>
                        <a:ea typeface="Roboto Condensed Light" panose="020B060402020202020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65667">
                <a:tc>
                  <a:txBody>
                    <a:bodyPr/>
                    <a:lstStyle/>
                    <a:p>
                      <a:pPr marL="48895" marR="0">
                        <a:lnSpc>
                          <a:spcPct val="150000"/>
                        </a:lnSpc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Pus, exudates and wound swab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515" marR="0">
                        <a:lnSpc>
                          <a:spcPct val="150000"/>
                        </a:lnSpc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Cellulitis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 or wound infection</a:t>
                      </a:r>
                    </a:p>
                  </a:txBody>
                  <a:tcPr marL="0" marR="0" marT="0" marB="0"/>
                </a:tc>
              </a:tr>
              <a:tr h="465667">
                <a:tc>
                  <a:txBody>
                    <a:bodyPr/>
                    <a:lstStyle/>
                    <a:p>
                      <a:pPr marL="4889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Urine (midstream)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51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Urinary tract infections (UTI)</a:t>
                      </a:r>
                    </a:p>
                  </a:txBody>
                  <a:tcPr marL="0" marR="0" marT="0" marB="0"/>
                </a:tc>
              </a:tr>
              <a:tr h="465667">
                <a:tc>
                  <a:txBody>
                    <a:bodyPr/>
                    <a:lstStyle/>
                    <a:p>
                      <a:pPr marL="4889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Stool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51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Diarrhea</a:t>
                      </a:r>
                    </a:p>
                  </a:txBody>
                  <a:tcPr marL="0" marR="0" marT="0" marB="0"/>
                </a:tc>
              </a:tr>
              <a:tr h="465667">
                <a:tc>
                  <a:txBody>
                    <a:bodyPr/>
                    <a:lstStyle/>
                    <a:p>
                      <a:pPr marL="4889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Cerebrospinal fluid (CSF)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51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Meningitis</a:t>
                      </a:r>
                    </a:p>
                  </a:txBody>
                  <a:tcPr marL="0" marR="0" marT="0" marB="0"/>
                </a:tc>
              </a:tr>
              <a:tr h="465667">
                <a:tc>
                  <a:txBody>
                    <a:bodyPr/>
                    <a:lstStyle/>
                    <a:p>
                      <a:pPr marL="4889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Peritoneal exudate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51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Peritonitis</a:t>
                      </a:r>
                    </a:p>
                  </a:txBody>
                  <a:tcPr marL="0" marR="0" marT="0" marB="0"/>
                </a:tc>
              </a:tr>
              <a:tr h="465667">
                <a:tc>
                  <a:txBody>
                    <a:bodyPr/>
                    <a:lstStyle/>
                    <a:p>
                      <a:pPr marL="4889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Sputum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51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Pneumonia</a:t>
                      </a:r>
                    </a:p>
                  </a:txBody>
                  <a:tcPr marL="0" marR="0" marT="0" marB="0"/>
                </a:tc>
              </a:tr>
              <a:tr h="465667">
                <a:tc>
                  <a:txBody>
                    <a:bodyPr/>
                    <a:lstStyle/>
                    <a:p>
                      <a:pPr marL="48895" marR="0">
                        <a:lnSpc>
                          <a:spcPct val="150000"/>
                        </a:lnSpc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Tracheal aspirate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515" marR="0">
                        <a:lnSpc>
                          <a:spcPct val="150000"/>
                        </a:lnSpc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Ventilator-associated pneumonia</a:t>
                      </a:r>
                    </a:p>
                  </a:txBody>
                  <a:tcPr marL="0" marR="0" marT="0" marB="0"/>
                </a:tc>
              </a:tr>
              <a:tr h="465667">
                <a:tc>
                  <a:txBody>
                    <a:bodyPr/>
                    <a:lstStyle/>
                    <a:p>
                      <a:pPr marL="4889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Blood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6515" marR="0">
                        <a:lnSpc>
                          <a:spcPct val="150000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Roboto Condensed Light" panose="020B0604020202020204" charset="0"/>
                          <a:ea typeface="Roboto Condensed Light" panose="020B0604020202020204" charset="0"/>
                          <a:cs typeface="Times New Roman" panose="02020603050405020304" pitchFamily="18" charset="0"/>
                        </a:rPr>
                        <a:t>Bacteremia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Treatment of 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 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infections (other than diarrhea)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Treatment is essentially based up on antimicrobial susceptibility test report.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Majority of </a:t>
            </a:r>
            <a:r>
              <a:rPr lang="en-US" i="1" dirty="0" smtClean="0"/>
              <a:t>E. coli </a:t>
            </a:r>
            <a:r>
              <a:rPr lang="en-US" dirty="0" smtClean="0"/>
              <a:t>acquired in hospitals are multi-drug resistant (MDR); resistant to ≥ 3 classes of antimicrobials - </a:t>
            </a:r>
            <a:r>
              <a:rPr lang="en-US" dirty="0" err="1" smtClean="0"/>
              <a:t>aminocillins</a:t>
            </a:r>
            <a:r>
              <a:rPr lang="en-US" dirty="0" smtClean="0"/>
              <a:t>, third generation </a:t>
            </a:r>
            <a:r>
              <a:rPr lang="en-US" dirty="0" err="1" smtClean="0"/>
              <a:t>cephalosporins</a:t>
            </a:r>
            <a:r>
              <a:rPr lang="en-US" dirty="0" smtClean="0"/>
              <a:t>, </a:t>
            </a:r>
            <a:r>
              <a:rPr lang="en-US" dirty="0" err="1" smtClean="0"/>
              <a:t>quinolones</a:t>
            </a:r>
            <a:r>
              <a:rPr lang="en-US" dirty="0" smtClean="0"/>
              <a:t>, </a:t>
            </a:r>
            <a:r>
              <a:rPr lang="en-US" dirty="0" err="1" smtClean="0"/>
              <a:t>cotrimoxazole</a:t>
            </a:r>
            <a:r>
              <a:rPr lang="en-US" dirty="0" smtClean="0"/>
              <a:t>, etc.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Treatment of </a:t>
            </a:r>
            <a:r>
              <a:rPr lang="en-US" sz="28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 </a:t>
            </a:r>
            <a:r>
              <a:rPr lang="en-US" sz="28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infections (other than diarrhea)(Cont..)</a:t>
            </a:r>
            <a:endParaRPr lang="en-I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err="1" smtClean="0"/>
              <a:t>Carbapenems</a:t>
            </a:r>
            <a:r>
              <a:rPr lang="en-US" dirty="0" smtClean="0"/>
              <a:t>, </a:t>
            </a:r>
            <a:r>
              <a:rPr lang="en-US" dirty="0" err="1" smtClean="0"/>
              <a:t>amikacin</a:t>
            </a:r>
            <a:r>
              <a:rPr lang="en-US" dirty="0" smtClean="0"/>
              <a:t> or </a:t>
            </a:r>
            <a:r>
              <a:rPr lang="el-GR" dirty="0" smtClean="0"/>
              <a:t>β-</a:t>
            </a:r>
            <a:r>
              <a:rPr lang="en-US" dirty="0" err="1" smtClean="0"/>
              <a:t>lactam</a:t>
            </a:r>
            <a:r>
              <a:rPr lang="en-US" dirty="0" smtClean="0"/>
              <a:t>/</a:t>
            </a:r>
            <a:r>
              <a:rPr lang="el-GR" dirty="0" smtClean="0"/>
              <a:t>β-</a:t>
            </a:r>
            <a:r>
              <a:rPr lang="en-US" dirty="0" err="1" smtClean="0"/>
              <a:t>lactamase</a:t>
            </a:r>
            <a:r>
              <a:rPr lang="en-US" dirty="0" smtClean="0"/>
              <a:t> inhibitor combinations (BL/BLIs) - agent of choice for hospital acquired MDR </a:t>
            </a:r>
            <a:r>
              <a:rPr lang="en-US" i="1" dirty="0" smtClean="0"/>
              <a:t>E. coli </a:t>
            </a:r>
            <a:r>
              <a:rPr lang="en-US" dirty="0" smtClean="0"/>
              <a:t>infections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Polymyxins</a:t>
            </a:r>
            <a:r>
              <a:rPr lang="en-US" dirty="0" smtClean="0"/>
              <a:t>, </a:t>
            </a:r>
            <a:r>
              <a:rPr lang="en-US" dirty="0" err="1" smtClean="0"/>
              <a:t>fosfomycin</a:t>
            </a:r>
            <a:r>
              <a:rPr lang="en-US" dirty="0" smtClean="0"/>
              <a:t> or </a:t>
            </a:r>
            <a:r>
              <a:rPr lang="en-US" dirty="0" err="1" smtClean="0"/>
              <a:t>tigecycline</a:t>
            </a:r>
            <a:r>
              <a:rPr lang="en-US" dirty="0" smtClean="0"/>
              <a:t> are the next line antimicrobials for </a:t>
            </a:r>
            <a:r>
              <a:rPr lang="en-US" dirty="0" err="1" smtClean="0"/>
              <a:t>carbapenem</a:t>
            </a:r>
            <a:r>
              <a:rPr lang="en-US" dirty="0" smtClean="0"/>
              <a:t> resistant isolates (e.g. </a:t>
            </a:r>
            <a:r>
              <a:rPr lang="en-US" dirty="0" err="1" smtClean="0"/>
              <a:t>carbapenamase</a:t>
            </a:r>
            <a:r>
              <a:rPr lang="en-US" dirty="0" smtClean="0"/>
              <a:t> producing isolates).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 India, prevalence of </a:t>
            </a:r>
            <a:r>
              <a:rPr lang="en-US" b="1" dirty="0" err="1" smtClean="0"/>
              <a:t>carbapenem</a:t>
            </a:r>
            <a:r>
              <a:rPr lang="en-US" b="1" dirty="0" smtClean="0"/>
              <a:t> resistant </a:t>
            </a:r>
            <a:r>
              <a:rPr lang="en-US" b="1" i="1" dirty="0" smtClean="0"/>
              <a:t>E. coli </a:t>
            </a:r>
            <a:r>
              <a:rPr lang="en-US" dirty="0" smtClean="0"/>
              <a:t>is reported to be around 11- 27% (2019)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Treatment of </a:t>
            </a:r>
            <a:r>
              <a:rPr lang="en-US" sz="28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 </a:t>
            </a:r>
            <a:r>
              <a:rPr lang="en-US" sz="28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infections (other than diarrhea)(Cont..)</a:t>
            </a:r>
            <a:endParaRPr lang="en-IN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In healthcare facilities with high prevalence of MDR </a:t>
            </a:r>
            <a:r>
              <a:rPr lang="en-US" sz="2800" i="1" dirty="0" smtClean="0"/>
              <a:t>E. coli</a:t>
            </a:r>
            <a:r>
              <a:rPr lang="en-US" sz="2800" dirty="0" smtClean="0"/>
              <a:t>, empirical treatment should be started with higher spectrum antimicrobial such as </a:t>
            </a:r>
            <a:r>
              <a:rPr lang="en-US" sz="2800" dirty="0" err="1" smtClean="0"/>
              <a:t>carbapenem</a:t>
            </a:r>
            <a:r>
              <a:rPr lang="en-US" sz="2800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The therapy can be tailored based on the susceptibility report.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Diarrhea (</a:t>
            </a:r>
            <a:r>
              <a:rPr lang="en-US" sz="3200" b="1" dirty="0" err="1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Diarrheagenic</a:t>
            </a:r>
            <a:r>
              <a:rPr lang="en-US" sz="3200" b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sz="3200" b="1" i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</a:t>
            </a:r>
            <a:r>
              <a:rPr lang="en-US" sz="3200" b="1" dirty="0" smtClean="0">
                <a:solidFill>
                  <a:srgbClr val="C0000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)</a:t>
            </a:r>
            <a:endParaRPr lang="en-IN" sz="32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err="1" smtClean="0"/>
              <a:t>Antigenically</a:t>
            </a:r>
            <a:r>
              <a:rPr lang="en-US" dirty="0" smtClean="0"/>
              <a:t> distinct from the </a:t>
            </a:r>
            <a:r>
              <a:rPr lang="en-US" dirty="0" err="1" smtClean="0"/>
              <a:t>commensal</a:t>
            </a:r>
            <a:r>
              <a:rPr lang="en-US" dirty="0" smtClean="0"/>
              <a:t> </a:t>
            </a:r>
            <a:r>
              <a:rPr lang="en-US" i="1" dirty="0" smtClean="0"/>
              <a:t>E. coli </a:t>
            </a:r>
            <a:r>
              <a:rPr lang="en-US" dirty="0" smtClean="0"/>
              <a:t>which colonize the intestine.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Only few serotypes of </a:t>
            </a:r>
            <a:r>
              <a:rPr lang="en-US" i="1" dirty="0" smtClean="0"/>
              <a:t>E. coli </a:t>
            </a:r>
            <a:r>
              <a:rPr lang="en-US" dirty="0" smtClean="0"/>
              <a:t>which express the </a:t>
            </a:r>
            <a:r>
              <a:rPr lang="en-US" dirty="0" err="1" smtClean="0"/>
              <a:t>enterotoxin</a:t>
            </a:r>
            <a:r>
              <a:rPr lang="en-US" dirty="0" smtClean="0"/>
              <a:t> or other virulence mechanisms can cause diarrhea.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WHO estimated that &gt;300 million illnesses and nearly 200,000 deaths are caused by </a:t>
            </a:r>
            <a:r>
              <a:rPr lang="en-US" dirty="0" err="1" smtClean="0"/>
              <a:t>diarrheagenic</a:t>
            </a:r>
            <a:r>
              <a:rPr lang="en-US" dirty="0" smtClean="0"/>
              <a:t> </a:t>
            </a:r>
            <a:r>
              <a:rPr lang="en-US" i="1" dirty="0" smtClean="0"/>
              <a:t>E. coli </a:t>
            </a:r>
            <a:r>
              <a:rPr lang="en-US" dirty="0" smtClean="0"/>
              <a:t>globally each year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There are six </a:t>
            </a:r>
            <a:r>
              <a:rPr lang="en-US" dirty="0" err="1" smtClean="0"/>
              <a:t>pathotypes</a:t>
            </a:r>
            <a:r>
              <a:rPr lang="en-US" dirty="0" smtClean="0"/>
              <a:t> of </a:t>
            </a:r>
            <a:r>
              <a:rPr lang="en-US" dirty="0" err="1" smtClean="0"/>
              <a:t>diarrheagenic</a:t>
            </a:r>
            <a:r>
              <a:rPr lang="en-US" dirty="0" smtClean="0"/>
              <a:t> </a:t>
            </a:r>
            <a:r>
              <a:rPr lang="en-US" i="1" dirty="0" smtClean="0"/>
              <a:t>E. coli.</a:t>
            </a:r>
            <a:endParaRPr lang="en-IN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Enteropathogenic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(EPEC)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EPEC frequently causes </a:t>
            </a:r>
            <a:r>
              <a:rPr lang="en-US" b="1" dirty="0" smtClean="0"/>
              <a:t>infantile diarrhea </a:t>
            </a:r>
            <a:r>
              <a:rPr lang="en-US" dirty="0" smtClean="0"/>
              <a:t>(outbreaks) and occasionally cause sporadic diarrhea in adults.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Person-to-person spread is seen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Nontoxigenic</a:t>
            </a:r>
            <a:r>
              <a:rPr lang="en-US" dirty="0" smtClean="0"/>
              <a:t> and noninvasive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Enteropathogenic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(EPEC) 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(Cont)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1600" indent="0">
              <a:lnSpc>
                <a:spcPct val="150000"/>
              </a:lnSpc>
              <a:buNone/>
            </a:pPr>
            <a:r>
              <a:rPr lang="en-US" dirty="0" smtClean="0"/>
              <a:t>Mechanism of diarrhea includes: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Adhesion </a:t>
            </a:r>
            <a:r>
              <a:rPr lang="en-US" dirty="0" smtClean="0"/>
              <a:t>to intestinal mucosa, mediated by plasmid coded </a:t>
            </a:r>
            <a:r>
              <a:rPr lang="en-US" b="1" dirty="0" smtClean="0"/>
              <a:t>bundle-forming </a:t>
            </a:r>
            <a:r>
              <a:rPr lang="en-US" b="1" dirty="0" err="1" smtClean="0"/>
              <a:t>pili</a:t>
            </a:r>
            <a:r>
              <a:rPr lang="en-US" dirty="0" smtClean="0"/>
              <a:t>, which form cup-like projections called </a:t>
            </a:r>
            <a:r>
              <a:rPr lang="en-US" b="1" dirty="0" smtClean="0"/>
              <a:t>pedestals.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A/E lesions </a:t>
            </a:r>
            <a:r>
              <a:rPr lang="en-US" dirty="0" smtClean="0"/>
              <a:t>(attaching and effacing lesions): Typical lesions produced on the intestinal epithelium - leads to disruption of brush border epithelium causing increased secretion and watery diarrhea.</a:t>
            </a:r>
          </a:p>
          <a:p>
            <a:pPr>
              <a:lnSpc>
                <a:spcPct val="150000"/>
              </a:lnSpc>
            </a:pPr>
            <a:endParaRPr lang="en-US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Enterotoxigenic</a:t>
            </a:r>
            <a:r>
              <a:rPr lang="en-US" sz="36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(ETEC)</a:t>
            </a:r>
            <a:endParaRPr lang="en-IN" sz="36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ETEC is the most common cause of </a:t>
            </a:r>
            <a:r>
              <a:rPr lang="en-US" b="1" dirty="0" smtClean="0"/>
              <a:t>traveler’s diarrhea </a:t>
            </a:r>
            <a:r>
              <a:rPr lang="en-US" dirty="0" smtClean="0"/>
              <a:t>causing 25–75% of cases.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It causes acute watery diarrhea in infants and adults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It is </a:t>
            </a:r>
            <a:r>
              <a:rPr lang="en-US" dirty="0" err="1" smtClean="0"/>
              <a:t>toxigenic</a:t>
            </a:r>
            <a:r>
              <a:rPr lang="en-US" dirty="0" smtClean="0"/>
              <a:t>, but not invasive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Enterotoxigenic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(ETEC) 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(Cont)</a:t>
            </a:r>
            <a:endParaRPr lang="en-I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101600" indent="0">
              <a:lnSpc>
                <a:spcPct val="150000"/>
              </a:lnSpc>
              <a:buNone/>
            </a:pPr>
            <a:r>
              <a:rPr lang="en-US" b="1" dirty="0" smtClean="0"/>
              <a:t>Pathogenesis of ETEC is by: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Attachment </a:t>
            </a:r>
            <a:r>
              <a:rPr lang="en-US" dirty="0" smtClean="0"/>
              <a:t>to intestinal mucosa is mediated by </a:t>
            </a:r>
            <a:r>
              <a:rPr lang="en-US" dirty="0" err="1" smtClean="0"/>
              <a:t>fimbrial</a:t>
            </a:r>
            <a:r>
              <a:rPr lang="en-US" dirty="0" smtClean="0"/>
              <a:t> protein called </a:t>
            </a:r>
            <a:r>
              <a:rPr lang="en-US" b="1" dirty="0" smtClean="0"/>
              <a:t>CFA </a:t>
            </a:r>
            <a:r>
              <a:rPr lang="en-US" dirty="0" smtClean="0"/>
              <a:t>(colonization factor antigen)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Toxin production</a:t>
            </a:r>
            <a:r>
              <a:rPr lang="en-US" dirty="0" smtClean="0"/>
              <a:t>—(1) heat-labile toxin (acts by ↑</a:t>
            </a:r>
            <a:r>
              <a:rPr lang="en-US" dirty="0" err="1" smtClean="0"/>
              <a:t>cAMP</a:t>
            </a:r>
            <a:r>
              <a:rPr lang="en-US" dirty="0" smtClean="0"/>
              <a:t>), (2) heat-stable toxin (acts by ↑</a:t>
            </a:r>
            <a:r>
              <a:rPr lang="en-US" dirty="0" err="1" smtClean="0"/>
              <a:t>cGMP</a:t>
            </a:r>
            <a:r>
              <a:rPr lang="en-US" dirty="0" smtClean="0"/>
              <a:t>).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Diagnosis: </a:t>
            </a:r>
            <a:r>
              <a:rPr lang="en-US" dirty="0" smtClean="0"/>
              <a:t>Detection of toxins is the mainstay of diagnosis</a:t>
            </a:r>
          </a:p>
          <a:p>
            <a:endParaRPr lang="en-IN" dirty="0"/>
          </a:p>
        </p:txBody>
      </p:sp>
    </p:spTree>
  </p:cSld>
  <p:clrMapOvr>
    <a:masterClrMapping/>
  </p:clrMapOvr>
  <p:transition advTm="5138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Enteroinvasive</a:t>
            </a:r>
            <a:r>
              <a:rPr lang="en-US" sz="36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(EIEC)</a:t>
            </a:r>
            <a:endParaRPr lang="en-IN" sz="36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EIEC is biochemically, genetically and pathogenically closely related to </a:t>
            </a:r>
            <a:r>
              <a:rPr lang="en-US" i="1" dirty="0" err="1" smtClean="0"/>
              <a:t>Shigella</a:t>
            </a:r>
            <a:r>
              <a:rPr lang="en-US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Pathogenesis: </a:t>
            </a:r>
            <a:r>
              <a:rPr lang="en-US" dirty="0" smtClean="0"/>
              <a:t>EIEC is not </a:t>
            </a:r>
            <a:r>
              <a:rPr lang="en-US" dirty="0" err="1" smtClean="0"/>
              <a:t>toxigenic</a:t>
            </a:r>
            <a:r>
              <a:rPr lang="en-US" dirty="0" smtClean="0"/>
              <a:t>, but invasive.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The epithelial cell invasion is mediated by a plasmid-coded antigen called </a:t>
            </a:r>
            <a:r>
              <a:rPr lang="en-US" b="1" dirty="0" smtClean="0"/>
              <a:t>virulence marker antigen (VMA)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Enteroinvasive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(EIEC) (Cont..)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/>
              <a:t>Manifestations: </a:t>
            </a:r>
            <a:r>
              <a:rPr lang="en-US" sz="2800" dirty="0" smtClean="0"/>
              <a:t>Ulceration of bowel, dysentery (diarrhea with mucus and blood, called bacillary dysentery resembling shigellosis)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/>
              <a:t>Diagnosis: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/>
              <a:t>Detection of VMA by ELISA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err="1" smtClean="0"/>
              <a:t>HeLa</a:t>
            </a:r>
            <a:r>
              <a:rPr lang="en-US" dirty="0" smtClean="0"/>
              <a:t> cell invasion assay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/>
              <a:t>Biochemically atypical being </a:t>
            </a:r>
            <a:r>
              <a:rPr lang="en-US" dirty="0" err="1" smtClean="0"/>
              <a:t>nonmotile</a:t>
            </a:r>
            <a:r>
              <a:rPr lang="en-US" dirty="0" smtClean="0"/>
              <a:t>, and lactose </a:t>
            </a:r>
            <a:r>
              <a:rPr lang="en-US" dirty="0" err="1" smtClean="0"/>
              <a:t>nonfermenters</a:t>
            </a:r>
            <a:r>
              <a:rPr lang="en-US" dirty="0" smtClean="0"/>
              <a:t>.</a:t>
            </a:r>
            <a:endParaRPr lang="en-US" b="1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Enterohemorrhagic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(EHEC)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EHEC is prevalent mainly in industrialized countries.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Serotypes </a:t>
            </a:r>
            <a:r>
              <a:rPr lang="en-US" dirty="0" smtClean="0"/>
              <a:t>associated with EHEC: O157:H7 is the most common serotype.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However other strains may account for up to 50% of EHEC infections; among which O104:H4 strain of EAEC is important</a:t>
            </a:r>
            <a:endParaRPr lang="en-US" b="1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Enterohemorrhagic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(EHEC) (Cont..)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4000" dirty="0" smtClean="0"/>
              <a:t>Transmitted by contaminated food, i.e. consumption of lettuce, spinach, sprouts and undercooked </a:t>
            </a:r>
            <a:r>
              <a:rPr lang="en-US" sz="4000" b="1" dirty="0" smtClean="0"/>
              <a:t>ground beef</a:t>
            </a:r>
            <a:r>
              <a:rPr lang="en-US" sz="4000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en-US" sz="4000" dirty="0" smtClean="0"/>
              <a:t>The recent outbreak of EHEC (in 2020), was reported in United States, was due to consumption of clover sprouts contaminated with </a:t>
            </a:r>
            <a:r>
              <a:rPr lang="en-US" sz="4000" i="1" dirty="0" smtClean="0"/>
              <a:t>E. coli </a:t>
            </a:r>
            <a:r>
              <a:rPr lang="en-US" sz="4000" dirty="0" smtClean="0"/>
              <a:t>O103</a:t>
            </a:r>
          </a:p>
          <a:p>
            <a:pPr>
              <a:lnSpc>
                <a:spcPct val="150000"/>
              </a:lnSpc>
            </a:pPr>
            <a:r>
              <a:rPr lang="en-US" sz="4000" b="1" dirty="0" smtClean="0"/>
              <a:t>Low infective dose: </a:t>
            </a:r>
            <a:r>
              <a:rPr lang="en-US" sz="4000" dirty="0" smtClean="0"/>
              <a:t>Only few organisms (&lt;10</a:t>
            </a:r>
            <a:r>
              <a:rPr lang="en-US" sz="4000" baseline="30000" dirty="0" smtClean="0"/>
              <a:t>2</a:t>
            </a:r>
            <a:r>
              <a:rPr lang="en-US" sz="4000" dirty="0" smtClean="0"/>
              <a:t> bacilli) are required to initiate the infection</a:t>
            </a:r>
            <a:endParaRPr lang="en-US" sz="4000" b="1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Enterohemorrhagic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(EHEC) (Cont..)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b="1" dirty="0" smtClean="0"/>
              <a:t>Pathogenesis: </a:t>
            </a:r>
            <a:r>
              <a:rPr lang="en-US" dirty="0" smtClean="0"/>
              <a:t>EHEC secretes a toxin called </a:t>
            </a:r>
            <a:r>
              <a:rPr lang="en-US" b="1" dirty="0" err="1" smtClean="0"/>
              <a:t>verocytotoxin</a:t>
            </a:r>
            <a:r>
              <a:rPr lang="en-US" b="1" dirty="0" smtClean="0"/>
              <a:t> </a:t>
            </a:r>
            <a:r>
              <a:rPr lang="en-US" dirty="0" smtClean="0"/>
              <a:t>or </a:t>
            </a:r>
            <a:r>
              <a:rPr lang="en-US" b="1" dirty="0" smtClean="0"/>
              <a:t>Shiga toxin</a:t>
            </a:r>
            <a:r>
              <a:rPr lang="en-US" dirty="0" smtClean="0"/>
              <a:t>; therefore - called Shiga toxin producing </a:t>
            </a:r>
            <a:r>
              <a:rPr lang="en-US" i="1" dirty="0" smtClean="0"/>
              <a:t>E. coli </a:t>
            </a:r>
            <a:r>
              <a:rPr lang="en-US" dirty="0" smtClean="0"/>
              <a:t>(STEC)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Resembles with Shiga toxin produced by </a:t>
            </a:r>
            <a:r>
              <a:rPr lang="en-US" i="1" dirty="0" err="1" smtClean="0"/>
              <a:t>Shigella</a:t>
            </a:r>
            <a:r>
              <a:rPr lang="en-US" i="1" dirty="0" smtClean="0"/>
              <a:t> </a:t>
            </a:r>
            <a:r>
              <a:rPr lang="en-US" i="1" dirty="0" err="1" smtClean="0"/>
              <a:t>dysenteriae</a:t>
            </a:r>
            <a:r>
              <a:rPr lang="en-US" i="1" dirty="0" smtClean="0"/>
              <a:t> </a:t>
            </a:r>
            <a:r>
              <a:rPr lang="en-US" dirty="0" smtClean="0"/>
              <a:t>type 1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Acts by inhibiting the protein synthesis by inhibiting 60S ribosome.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It is of two types—Stx1 and Stx2.</a:t>
            </a:r>
            <a:endParaRPr lang="en-US" b="1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Enterohemorrhagic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(EHEC) (Cont..)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latin typeface="Roboto Condensed Light" charset="0"/>
                <a:ea typeface="Roboto Condensed Light" charset="0"/>
              </a:rPr>
              <a:t>Manifestations: </a:t>
            </a:r>
            <a:r>
              <a:rPr lang="en-US" sz="2800" dirty="0" smtClean="0">
                <a:latin typeface="Roboto Condensed Light" charset="0"/>
                <a:ea typeface="Roboto Condensed Light" charset="0"/>
              </a:rPr>
              <a:t>Shiga toxin has a predilection for endothelial cells causing capillary </a:t>
            </a:r>
            <a:r>
              <a:rPr lang="en-US" sz="2800" dirty="0" err="1" smtClean="0">
                <a:latin typeface="Roboto Condensed Light" charset="0"/>
                <a:ea typeface="Roboto Condensed Light" charset="0"/>
              </a:rPr>
              <a:t>microangiopathy</a:t>
            </a:r>
            <a:r>
              <a:rPr lang="en-US" sz="2800" dirty="0" smtClean="0">
                <a:latin typeface="Roboto Condensed Light" charset="0"/>
                <a:ea typeface="Roboto Condensed Light" charset="0"/>
              </a:rPr>
              <a:t> which leads to: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Roboto Condensed Light" charset="0"/>
                <a:ea typeface="Roboto Condensed Light" charset="0"/>
              </a:rPr>
              <a:t>HC (hemorrhagic colitis)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Roboto Condensed Light" charset="0"/>
                <a:ea typeface="Roboto Condensed Light" charset="0"/>
              </a:rPr>
              <a:t>Hemorrhagic uremic syndrome (HUS)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Enterohemorrhagic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(EHEC) (Cont..)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1600" indent="0">
              <a:lnSpc>
                <a:spcPct val="150000"/>
              </a:lnSpc>
              <a:buNone/>
            </a:pPr>
            <a:r>
              <a:rPr lang="en-US" sz="2800" b="1" dirty="0" smtClean="0"/>
              <a:t>Diagnosis: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/>
              <a:t>Special culture media </a:t>
            </a:r>
            <a:r>
              <a:rPr lang="en-US" sz="2800" dirty="0" smtClean="0"/>
              <a:t>- </a:t>
            </a:r>
            <a:r>
              <a:rPr lang="en-US" sz="2800" dirty="0" err="1" smtClean="0"/>
              <a:t>Sorbitol</a:t>
            </a:r>
            <a:r>
              <a:rPr lang="en-US" sz="2800" dirty="0" smtClean="0"/>
              <a:t> </a:t>
            </a:r>
            <a:r>
              <a:rPr lang="en-US" sz="2800" dirty="0" err="1" smtClean="0"/>
              <a:t>MacConkey</a:t>
            </a:r>
            <a:r>
              <a:rPr lang="en-US" sz="2800" dirty="0" smtClean="0"/>
              <a:t> agar (does not ferment </a:t>
            </a:r>
            <a:r>
              <a:rPr lang="en-US" sz="2800" dirty="0" err="1" smtClean="0"/>
              <a:t>sorbitol</a:t>
            </a:r>
            <a:r>
              <a:rPr lang="en-US" sz="2800" dirty="0" smtClean="0"/>
              <a:t>) and Rainbow agar are used for EHEC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/>
              <a:t>Toxin detection: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/>
              <a:t>Demonstration of </a:t>
            </a:r>
            <a:r>
              <a:rPr lang="en-US" dirty="0" err="1" smtClean="0"/>
              <a:t>cytotoxicity</a:t>
            </a:r>
            <a:r>
              <a:rPr lang="en-US" dirty="0" smtClean="0"/>
              <a:t> in Vero cell lines (gold standard method)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/>
              <a:t>Fecal toxin detection by ELISA or rapid tests.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Enteroaggregative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(EAEC)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So named because it adheres to HEp-2 cells in a distinct pattern, layering of the bacteria aggregated in a </a:t>
            </a:r>
            <a:r>
              <a:rPr lang="en-US" dirty="0" err="1" smtClean="0"/>
              <a:t>stackedbrick</a:t>
            </a:r>
            <a:r>
              <a:rPr lang="en-US" dirty="0" smtClean="0"/>
              <a:t> fashion.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Most strains are “O” </a:t>
            </a:r>
            <a:r>
              <a:rPr lang="en-US" dirty="0" err="1" smtClean="0"/>
              <a:t>untypeable</a:t>
            </a:r>
            <a:r>
              <a:rPr lang="en-US" dirty="0" smtClean="0"/>
              <a:t> but “H” </a:t>
            </a:r>
            <a:r>
              <a:rPr lang="en-US" dirty="0" err="1" smtClean="0"/>
              <a:t>typeable</a:t>
            </a:r>
            <a:r>
              <a:rPr lang="en-US" dirty="0" smtClean="0"/>
              <a:t>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Enteroaggregative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(EAEC) (Cont..)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800" b="1" dirty="0" smtClean="0"/>
              <a:t>Pathogenesis: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/>
              <a:t>Intestinal colonization is mediated by aggregative adhesion </a:t>
            </a:r>
            <a:r>
              <a:rPr lang="en-US" dirty="0" err="1" smtClean="0"/>
              <a:t>fimbriae</a:t>
            </a:r>
            <a:r>
              <a:rPr lang="en-US" dirty="0" smtClean="0"/>
              <a:t> I (regulated by </a:t>
            </a:r>
            <a:r>
              <a:rPr lang="en-US" i="1" dirty="0" err="1" smtClean="0"/>
              <a:t>aggR</a:t>
            </a:r>
            <a:r>
              <a:rPr lang="en-US" i="1" dirty="0" smtClean="0"/>
              <a:t> </a:t>
            </a:r>
            <a:r>
              <a:rPr lang="en-US" dirty="0" smtClean="0"/>
              <a:t>gene)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/>
              <a:t>It also produces </a:t>
            </a:r>
            <a:r>
              <a:rPr lang="en-US" b="1" dirty="0" smtClean="0"/>
              <a:t>EAST 1 toxin </a:t>
            </a:r>
            <a:r>
              <a:rPr lang="en-US" dirty="0" smtClean="0"/>
              <a:t>(</a:t>
            </a:r>
            <a:r>
              <a:rPr lang="en-US" dirty="0" err="1" smtClean="0"/>
              <a:t>enteroaggregative</a:t>
            </a:r>
            <a:r>
              <a:rPr lang="en-US" dirty="0" smtClean="0"/>
              <a:t> heat stable </a:t>
            </a:r>
            <a:r>
              <a:rPr lang="en-US" dirty="0" err="1" smtClean="0"/>
              <a:t>enterotoxin</a:t>
            </a:r>
            <a:r>
              <a:rPr lang="en-US" dirty="0" smtClean="0"/>
              <a:t> 1).</a:t>
            </a:r>
          </a:p>
          <a:p>
            <a:pPr>
              <a:buNone/>
            </a:pPr>
            <a:endParaRPr lang="en-IN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i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Enteroaggregative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E. coli (EAEC) (Cont..)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/>
              <a:t>Manifestations: </a:t>
            </a:r>
            <a:r>
              <a:rPr lang="en-US" sz="2800" dirty="0" smtClean="0"/>
              <a:t>Persistent and acute diarrhea are commonly seen; especially in developing countries - can also cause traveler’s diarrhea and persistent diarrhea in infants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/>
              <a:t>Diagnosis </a:t>
            </a:r>
            <a:r>
              <a:rPr lang="en-US" sz="2800" dirty="0" smtClean="0"/>
              <a:t>is made by - (</a:t>
            </a:r>
            <a:r>
              <a:rPr lang="en-US" sz="2800" dirty="0" err="1" smtClean="0"/>
              <a:t>i</a:t>
            </a:r>
            <a:r>
              <a:rPr lang="en-US" sz="2800" dirty="0" smtClean="0"/>
              <a:t>) detection of </a:t>
            </a:r>
            <a:r>
              <a:rPr lang="en-US" sz="2800" i="1" dirty="0" err="1" smtClean="0"/>
              <a:t>aggR</a:t>
            </a:r>
            <a:r>
              <a:rPr lang="en-US" sz="2800" i="1" dirty="0" smtClean="0"/>
              <a:t> </a:t>
            </a:r>
            <a:r>
              <a:rPr lang="en-US" sz="2800" dirty="0" smtClean="0"/>
              <a:t>and </a:t>
            </a:r>
            <a:r>
              <a:rPr lang="en-US" sz="2800" i="1" dirty="0" err="1" smtClean="0"/>
              <a:t>aatA</a:t>
            </a:r>
            <a:r>
              <a:rPr lang="en-US" sz="2800" i="1" dirty="0" smtClean="0"/>
              <a:t> </a:t>
            </a:r>
            <a:r>
              <a:rPr lang="en-US" sz="2800" dirty="0" smtClean="0"/>
              <a:t>gene by PCR, and (ii) HEp-2 adherence test (gold standard).</a:t>
            </a:r>
          </a:p>
          <a:p>
            <a:pPr>
              <a:buNone/>
            </a:pPr>
            <a:endParaRPr lang="en-IN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 O104: H4</a:t>
            </a:r>
            <a:endParaRPr lang="en-IN" sz="36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It is an </a:t>
            </a:r>
            <a:r>
              <a:rPr lang="en-US" dirty="0" err="1" smtClean="0"/>
              <a:t>enteroaggregative</a:t>
            </a:r>
            <a:r>
              <a:rPr lang="en-US" dirty="0" smtClean="0"/>
              <a:t> strain that has caused major outbreaks in Germany in 2011.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One peculiar feature of this strain is, it produces Shiga toxin and can cause HUS.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Diffusely-adherent E. coli (DAEC)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Ability to adhere to HEp-2 cells in a diffuse pattern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Expresses diffuse adherence </a:t>
            </a:r>
            <a:r>
              <a:rPr lang="en-US" dirty="0" err="1" smtClean="0"/>
              <a:t>fimbriae</a:t>
            </a:r>
            <a:r>
              <a:rPr lang="en-US" dirty="0" smtClean="0"/>
              <a:t> which contribute to the pathogenesis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DAEC is capable of causing diarrheal disease, primarily in children aged 2–6 years.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Treatment of </a:t>
            </a:r>
            <a:r>
              <a:rPr lang="en-US" sz="3200" b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Diarrheagenic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The mainstay of treatment is fluid replacement - use of antimicrobials should generally be avoided. 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The following are the situations where antibiotics may be considered.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dirty="0" smtClean="0"/>
              <a:t>Traveler’s diarrhea (ETEC or EAEC)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dirty="0" smtClean="0"/>
              <a:t>EIEC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pt-BR" dirty="0" smtClean="0"/>
              <a:t>EHEC and </a:t>
            </a:r>
            <a:r>
              <a:rPr lang="pt-BR" i="1" dirty="0" smtClean="0"/>
              <a:t>E. coli </a:t>
            </a:r>
            <a:r>
              <a:rPr lang="pt-BR" dirty="0" smtClean="0"/>
              <a:t>O104: H4</a:t>
            </a:r>
          </a:p>
          <a:p>
            <a:pPr lvl="1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dirty="0" smtClean="0"/>
              <a:t>EAEC</a:t>
            </a:r>
          </a:p>
          <a:p>
            <a:endParaRPr lang="en-IN" sz="40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Treatment of </a:t>
            </a:r>
            <a:r>
              <a:rPr lang="en-US" sz="3200" b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Diarrheagenic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 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b="1" dirty="0" smtClean="0"/>
              <a:t>Traveler’s diarrhea (ETEC or EAEC): </a:t>
            </a:r>
            <a:r>
              <a:rPr lang="en-US" dirty="0" smtClean="0"/>
              <a:t>Only for severe traveler’s diarrhea, </a:t>
            </a:r>
            <a:r>
              <a:rPr lang="en-US" dirty="0" err="1" smtClean="0"/>
              <a:t>azithromycin</a:t>
            </a:r>
            <a:r>
              <a:rPr lang="en-US" dirty="0" smtClean="0"/>
              <a:t> is indicated. </a:t>
            </a:r>
            <a:r>
              <a:rPr lang="en-US" dirty="0" err="1" smtClean="0"/>
              <a:t>Rifaximin</a:t>
            </a:r>
            <a:r>
              <a:rPr lang="en-US" dirty="0" smtClean="0"/>
              <a:t>, an oral </a:t>
            </a:r>
            <a:r>
              <a:rPr lang="en-US" dirty="0" err="1" smtClean="0"/>
              <a:t>nonabsorbable</a:t>
            </a:r>
            <a:r>
              <a:rPr lang="en-US" dirty="0" smtClean="0"/>
              <a:t> antibiotic can also be given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EIEC: </a:t>
            </a:r>
            <a:r>
              <a:rPr lang="en-US" dirty="0" smtClean="0"/>
              <a:t>Although the infection is self-limited, antibiotics such as </a:t>
            </a:r>
            <a:r>
              <a:rPr lang="en-US" dirty="0" err="1" smtClean="0"/>
              <a:t>azithromycin</a:t>
            </a:r>
            <a:r>
              <a:rPr lang="en-US" dirty="0" smtClean="0"/>
              <a:t> is indicated as it fastens the recovery, particularly in severe cases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Treatment of </a:t>
            </a:r>
            <a:r>
              <a:rPr lang="en-US" sz="3200" b="1" dirty="0" err="1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Diarrheagenic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 </a:t>
            </a:r>
            <a:r>
              <a:rPr lang="en-US" sz="3200" b="1" i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E. coli </a:t>
            </a:r>
            <a:r>
              <a:rPr lang="en-US" sz="3200" b="1" dirty="0" smtClean="0">
                <a:solidFill>
                  <a:srgbClr val="002060"/>
                </a:solidFill>
                <a:latin typeface="Roboto Condensed Light" panose="020B0604020202020204" charset="0"/>
                <a:ea typeface="Roboto Condensed Light" panose="020B0604020202020204" charset="0"/>
              </a:rPr>
              <a:t>(Cont..)</a:t>
            </a:r>
            <a:endParaRPr lang="en-I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b="1" dirty="0" smtClean="0"/>
              <a:t>EHEC and </a:t>
            </a:r>
            <a:r>
              <a:rPr lang="en-US" b="1" i="1" dirty="0" smtClean="0"/>
              <a:t>E. coli </a:t>
            </a:r>
            <a:r>
              <a:rPr lang="en-US" b="1" dirty="0" smtClean="0"/>
              <a:t>O104: H4: </a:t>
            </a:r>
            <a:r>
              <a:rPr lang="en-US" dirty="0" err="1" smtClean="0"/>
              <a:t>Cotrimoxazole</a:t>
            </a:r>
            <a:r>
              <a:rPr lang="en-US" dirty="0" smtClean="0"/>
              <a:t>, beta-</a:t>
            </a:r>
            <a:r>
              <a:rPr lang="en-US" dirty="0" err="1" smtClean="0"/>
              <a:t>lactams</a:t>
            </a:r>
            <a:r>
              <a:rPr lang="en-US" dirty="0" smtClean="0"/>
              <a:t>, </a:t>
            </a:r>
            <a:r>
              <a:rPr lang="en-US" dirty="0" err="1" smtClean="0"/>
              <a:t>metronidazole</a:t>
            </a:r>
            <a:r>
              <a:rPr lang="en-US" dirty="0" smtClean="0"/>
              <a:t> should be avoided as they precipitate HUS. If treatment has to be started (e.g. if positive blood culture), </a:t>
            </a:r>
            <a:r>
              <a:rPr lang="en-US" dirty="0" err="1" smtClean="0"/>
              <a:t>azithromycin</a:t>
            </a:r>
            <a:r>
              <a:rPr lang="en-US" dirty="0" smtClean="0"/>
              <a:t> is the preferable option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EAEC: </a:t>
            </a:r>
            <a:r>
              <a:rPr lang="en-US" dirty="0" smtClean="0"/>
              <a:t>Only in </a:t>
            </a:r>
            <a:r>
              <a:rPr lang="en-US" dirty="0" err="1" smtClean="0"/>
              <a:t>immunocompromised</a:t>
            </a:r>
            <a:r>
              <a:rPr lang="en-US" dirty="0" smtClean="0"/>
              <a:t> patients, ciprofloxacin for 3-7 days is recommended.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IN" sz="4800" b="1" dirty="0" smtClean="0"/>
          </a:p>
          <a:p>
            <a:pPr algn="ctr">
              <a:buNone/>
            </a:pPr>
            <a:endParaRPr lang="en-IN" sz="4800" b="1" smtClean="0"/>
          </a:p>
          <a:p>
            <a:pPr algn="ctr">
              <a:buNone/>
            </a:pPr>
            <a:r>
              <a:rPr lang="en-IN" sz="4800" b="1" smtClean="0"/>
              <a:t>THANK </a:t>
            </a:r>
            <a:r>
              <a:rPr lang="en-IN" sz="4800" b="1" dirty="0" smtClean="0"/>
              <a:t>YOU</a:t>
            </a:r>
            <a:endParaRPr lang="en-IN" sz="48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2294</Words>
  <Application>Microsoft Office PowerPoint</Application>
  <PresentationFormat>On-screen Show (4:3)</PresentationFormat>
  <Paragraphs>255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Gastrointestinal Infections due to Enterobacteriaceae: Diarrheogenic E. coli</vt:lpstr>
      <vt:lpstr>Learning objectives</vt:lpstr>
      <vt:lpstr>FAMILY CHARACTERS (GENERAL PROPERTIES)</vt:lpstr>
      <vt:lpstr>FAMILY CHARACTERS (GENERAL PROPERTIES) (Cont..)</vt:lpstr>
      <vt:lpstr>Classification</vt:lpstr>
      <vt:lpstr>Classification (Cont..)</vt:lpstr>
      <vt:lpstr>Classification of family Enterobacteriaceae based on lactose fermentation</vt:lpstr>
      <vt:lpstr>Ewing’s classification of family Enterobacteriaceae</vt:lpstr>
      <vt:lpstr>ESCHERICHIA COLI INFECTIONS</vt:lpstr>
      <vt:lpstr>ESCHERICHIA COLI INFECTIONS</vt:lpstr>
      <vt:lpstr>ESCHERICHIA COLI INFECTIONS(Cont..)</vt:lpstr>
      <vt:lpstr>Virulence factors of E. coli</vt:lpstr>
      <vt:lpstr>Virulence factors of E. coli (Cont..)</vt:lpstr>
      <vt:lpstr>Various properties of enterotoxins of Escherichia coli</vt:lpstr>
      <vt:lpstr>Various properties of enterotoxins of Escherichia coli (Cont..)</vt:lpstr>
      <vt:lpstr>Clinical Manifestations</vt:lpstr>
      <vt:lpstr>Clinical Manifestations(Cont..)</vt:lpstr>
      <vt:lpstr>Laboratory diagnosis of Escherichia coli Infections</vt:lpstr>
      <vt:lpstr>Laboratory diagnosis of Escherichia coli Infections(Cont..)</vt:lpstr>
      <vt:lpstr>Laboratory diagnosis of Escherichia coli Infections(Cont..)</vt:lpstr>
      <vt:lpstr>Sample collection in E. coli infections</vt:lpstr>
      <vt:lpstr>Treatment of E. coli infections (other than diarrhea)</vt:lpstr>
      <vt:lpstr>Treatment of E. coli infections (other than diarrhea)(Cont..)</vt:lpstr>
      <vt:lpstr>Treatment of E. coli infections (other than diarrhea)(Cont..)</vt:lpstr>
      <vt:lpstr>Diarrhea (Diarrheagenic E. coli)</vt:lpstr>
      <vt:lpstr>Enteropathogenic E. coli (EPEC)</vt:lpstr>
      <vt:lpstr>Enteropathogenic E. coli (EPEC) (Cont)</vt:lpstr>
      <vt:lpstr>Enterotoxigenic E. coli (ETEC)</vt:lpstr>
      <vt:lpstr>Enterotoxigenic E. coli (ETEC) (Cont)</vt:lpstr>
      <vt:lpstr>Enteroinvasive E. coli (EIEC)</vt:lpstr>
      <vt:lpstr>Enteroinvasive E. coli (EIEC) (Cont..)</vt:lpstr>
      <vt:lpstr>Enterohemorrhagic E. coli (EHEC)</vt:lpstr>
      <vt:lpstr>Enterohemorrhagic E. coli (EHEC) (Cont..)</vt:lpstr>
      <vt:lpstr>Enterohemorrhagic E. coli (EHEC) (Cont..)</vt:lpstr>
      <vt:lpstr>Enterohemorrhagic E. coli (EHEC) (Cont..)</vt:lpstr>
      <vt:lpstr>Enterohemorrhagic E. coli (EHEC) (Cont..)</vt:lpstr>
      <vt:lpstr>Enteroaggregative E. coli (EAEC)</vt:lpstr>
      <vt:lpstr>Enteroaggregative E. coli (EAEC) (Cont..)</vt:lpstr>
      <vt:lpstr>Enteroaggregative E. coli (EAEC) (Cont..)</vt:lpstr>
      <vt:lpstr>E. coli O104: H4</vt:lpstr>
      <vt:lpstr>Diffusely-adherent E. coli (DAEC)</vt:lpstr>
      <vt:lpstr>Treatment of Diarrheagenic E. coli</vt:lpstr>
      <vt:lpstr>Treatment of Diarrheagenic E. coli (Cont..)</vt:lpstr>
      <vt:lpstr>Treatment of Diarrheagenic E. coli (Cont..)</vt:lpstr>
      <vt:lpstr>Slide 45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Gastrointestinal Infections due to Enterobacteriaceae: Diarrheogenic E. coli</dc:title>
  <dc:creator>soumya</dc:creator>
  <cp:lastModifiedBy>soumya</cp:lastModifiedBy>
  <cp:revision>5</cp:revision>
  <dcterms:created xsi:type="dcterms:W3CDTF">2006-08-16T00:00:00Z</dcterms:created>
  <dcterms:modified xsi:type="dcterms:W3CDTF">2022-06-21T05:47:03Z</dcterms:modified>
</cp:coreProperties>
</file>