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1" r:id="rId18"/>
    <p:sldId id="274" r:id="rId19"/>
    <p:sldId id="272" r:id="rId20"/>
    <p:sldId id="275" r:id="rId21"/>
    <p:sldId id="276" r:id="rId22"/>
    <p:sldId id="278" r:id="rId23"/>
    <p:sldId id="279" r:id="rId24"/>
    <p:sldId id="280"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2D8619-6C51-473D-B2A7-DE66AEF4DB6D}" type="doc">
      <dgm:prSet loTypeId="urn:microsoft.com/office/officeart/2005/8/layout/cycle2" loCatId="cycle" qsTypeId="urn:microsoft.com/office/officeart/2005/8/quickstyle/3d2" qsCatId="3D" csTypeId="urn:microsoft.com/office/officeart/2005/8/colors/accent1_2" csCatId="accent1" phldr="1"/>
      <dgm:spPr/>
      <dgm:t>
        <a:bodyPr/>
        <a:lstStyle/>
        <a:p>
          <a:endParaRPr lang="en-US"/>
        </a:p>
      </dgm:t>
    </dgm:pt>
    <dgm:pt modelId="{9DEA7609-10A9-41FC-91E2-552E311A6C68}">
      <dgm:prSet phldrT="[Text]"/>
      <dgm:spPr/>
      <dgm:t>
        <a:bodyPr/>
        <a:lstStyle/>
        <a:p>
          <a:r>
            <a:rPr lang="en-US" dirty="0" smtClean="0"/>
            <a:t>ASPHYXIA</a:t>
          </a:r>
          <a:endParaRPr lang="en-US" dirty="0"/>
        </a:p>
      </dgm:t>
    </dgm:pt>
    <dgm:pt modelId="{EE9AADB9-82D7-4E2F-9DDF-6B8CCD8FD068}" type="parTrans" cxnId="{6411B56A-5751-4A80-9CC2-FDDC8DDEC053}">
      <dgm:prSet/>
      <dgm:spPr/>
      <dgm:t>
        <a:bodyPr/>
        <a:lstStyle/>
        <a:p>
          <a:endParaRPr lang="en-US"/>
        </a:p>
      </dgm:t>
    </dgm:pt>
    <dgm:pt modelId="{797315B4-516D-4BA0-8CA6-18C285F50164}" type="sibTrans" cxnId="{6411B56A-5751-4A80-9CC2-FDDC8DDEC053}">
      <dgm:prSet custT="1"/>
      <dgm:spPr/>
      <dgm:t>
        <a:bodyPr/>
        <a:lstStyle/>
        <a:p>
          <a:endParaRPr lang="en-US" sz="1400"/>
        </a:p>
      </dgm:t>
    </dgm:pt>
    <dgm:pt modelId="{51B89E95-EE3B-4D89-8283-B0216CAA463C}">
      <dgm:prSet phldrT="[Text]" custT="1"/>
      <dgm:spPr/>
      <dgm:t>
        <a:bodyPr/>
        <a:lstStyle/>
        <a:p>
          <a:r>
            <a:rPr lang="en-US" sz="1400" dirty="0" smtClean="0"/>
            <a:t>REDUCED O2 AND INCREASED CO2 IN BLOOD.</a:t>
          </a:r>
          <a:endParaRPr lang="en-US" sz="1400" dirty="0"/>
        </a:p>
      </dgm:t>
    </dgm:pt>
    <dgm:pt modelId="{811DB9D5-81F2-437A-9C99-BE0D2B782158}" type="parTrans" cxnId="{A64A12EA-8B5C-4A80-AF2A-F072EFD713C7}">
      <dgm:prSet/>
      <dgm:spPr/>
      <dgm:t>
        <a:bodyPr/>
        <a:lstStyle/>
        <a:p>
          <a:endParaRPr lang="en-US"/>
        </a:p>
      </dgm:t>
    </dgm:pt>
    <dgm:pt modelId="{DBFDE5C0-3248-4BAE-8176-37127D4FBEB2}" type="sibTrans" cxnId="{A64A12EA-8B5C-4A80-AF2A-F072EFD713C7}">
      <dgm:prSet custT="1"/>
      <dgm:spPr/>
      <dgm:t>
        <a:bodyPr/>
        <a:lstStyle/>
        <a:p>
          <a:endParaRPr lang="en-US" sz="1400"/>
        </a:p>
      </dgm:t>
    </dgm:pt>
    <dgm:pt modelId="{1324162C-229B-4C02-82C9-5DE3A9195628}">
      <dgm:prSet phldrT="[Text]"/>
      <dgm:spPr/>
      <dgm:t>
        <a:bodyPr/>
        <a:lstStyle/>
        <a:p>
          <a:r>
            <a:rPr lang="en-US" dirty="0" smtClean="0"/>
            <a:t>CAPILLARY DILATATION &amp; LOSS OF TONE</a:t>
          </a:r>
          <a:endParaRPr lang="en-US" dirty="0"/>
        </a:p>
      </dgm:t>
    </dgm:pt>
    <dgm:pt modelId="{B0295497-56F3-4C27-B6DD-EE4D9C62F876}" type="parTrans" cxnId="{0217A680-CE60-4D63-85CE-F71D0ED33553}">
      <dgm:prSet/>
      <dgm:spPr/>
      <dgm:t>
        <a:bodyPr/>
        <a:lstStyle/>
        <a:p>
          <a:endParaRPr lang="en-US"/>
        </a:p>
      </dgm:t>
    </dgm:pt>
    <dgm:pt modelId="{B5C30BEA-C6D6-445B-99AA-BE6527ACF218}" type="sibTrans" cxnId="{0217A680-CE60-4D63-85CE-F71D0ED33553}">
      <dgm:prSet custT="1"/>
      <dgm:spPr/>
      <dgm:t>
        <a:bodyPr/>
        <a:lstStyle/>
        <a:p>
          <a:endParaRPr lang="en-US" sz="1400"/>
        </a:p>
      </dgm:t>
    </dgm:pt>
    <dgm:pt modelId="{B548E7C2-3D89-476B-917F-08D4B03473AA}">
      <dgm:prSet phldrT="[Text]"/>
      <dgm:spPr/>
      <dgm:t>
        <a:bodyPr/>
        <a:lstStyle/>
        <a:p>
          <a:r>
            <a:rPr lang="en-US" dirty="0" smtClean="0"/>
            <a:t>STASIS OF BLOOD</a:t>
          </a:r>
          <a:endParaRPr lang="en-US" dirty="0"/>
        </a:p>
      </dgm:t>
    </dgm:pt>
    <dgm:pt modelId="{DAEF7F22-50C6-4A2A-98E6-A0A09DEB3AD9}" type="parTrans" cxnId="{2B4608AE-C490-4C1B-819F-63393C7EA3EF}">
      <dgm:prSet/>
      <dgm:spPr/>
      <dgm:t>
        <a:bodyPr/>
        <a:lstStyle/>
        <a:p>
          <a:endParaRPr lang="en-US"/>
        </a:p>
      </dgm:t>
    </dgm:pt>
    <dgm:pt modelId="{A6B66F3F-F93A-4465-B217-714C8E0125FC}" type="sibTrans" cxnId="{2B4608AE-C490-4C1B-819F-63393C7EA3EF}">
      <dgm:prSet custT="1"/>
      <dgm:spPr/>
      <dgm:t>
        <a:bodyPr/>
        <a:lstStyle/>
        <a:p>
          <a:endParaRPr lang="en-US" sz="1400"/>
        </a:p>
      </dgm:t>
    </dgm:pt>
    <dgm:pt modelId="{F29B9693-729C-441B-99E8-F8E2E873EDB1}">
      <dgm:prSet phldrT="[Text]"/>
      <dgm:spPr/>
      <dgm:t>
        <a:bodyPr/>
        <a:lstStyle/>
        <a:p>
          <a:r>
            <a:rPr lang="en-US" dirty="0" smtClean="0"/>
            <a:t>CONGESTION AND OEDEMA OF ORGANS</a:t>
          </a:r>
          <a:endParaRPr lang="en-US" dirty="0"/>
        </a:p>
      </dgm:t>
    </dgm:pt>
    <dgm:pt modelId="{92F8BC31-5367-467E-A497-3EF1CF463666}" type="parTrans" cxnId="{4D9B1769-310E-464F-8E95-8A5C896D2F1B}">
      <dgm:prSet/>
      <dgm:spPr/>
      <dgm:t>
        <a:bodyPr/>
        <a:lstStyle/>
        <a:p>
          <a:endParaRPr lang="en-US"/>
        </a:p>
      </dgm:t>
    </dgm:pt>
    <dgm:pt modelId="{AD62A76D-A65C-46DB-BD44-F3EC9AB9B170}" type="sibTrans" cxnId="{4D9B1769-310E-464F-8E95-8A5C896D2F1B}">
      <dgm:prSet custT="1"/>
      <dgm:spPr/>
      <dgm:t>
        <a:bodyPr/>
        <a:lstStyle/>
        <a:p>
          <a:endParaRPr lang="en-US" sz="1400"/>
        </a:p>
      </dgm:t>
    </dgm:pt>
    <dgm:pt modelId="{E1E043BC-6990-4C4C-B670-DFA275F31F68}">
      <dgm:prSet custT="1"/>
      <dgm:spPr/>
      <dgm:t>
        <a:bodyPr/>
        <a:lstStyle/>
        <a:p>
          <a:r>
            <a:rPr lang="en-US" sz="1400" dirty="0" smtClean="0"/>
            <a:t>LOW VENOUS RETURN</a:t>
          </a:r>
          <a:endParaRPr lang="en-US" sz="1400" dirty="0"/>
        </a:p>
      </dgm:t>
    </dgm:pt>
    <dgm:pt modelId="{98722928-4925-45C7-AF1D-E7457463486B}" type="parTrans" cxnId="{6CED1730-4EA5-4FB9-90D0-5972674027E7}">
      <dgm:prSet/>
      <dgm:spPr/>
      <dgm:t>
        <a:bodyPr/>
        <a:lstStyle/>
        <a:p>
          <a:endParaRPr lang="en-US"/>
        </a:p>
      </dgm:t>
    </dgm:pt>
    <dgm:pt modelId="{8086799E-F7BB-4E4D-A47A-462F7C3611CD}" type="sibTrans" cxnId="{6CED1730-4EA5-4FB9-90D0-5972674027E7}">
      <dgm:prSet custT="1"/>
      <dgm:spPr/>
      <dgm:t>
        <a:bodyPr/>
        <a:lstStyle/>
        <a:p>
          <a:endParaRPr lang="en-US" sz="1400"/>
        </a:p>
      </dgm:t>
    </dgm:pt>
    <dgm:pt modelId="{30CF9CE3-2BE9-4A79-B9B8-E1C945EBE88D}">
      <dgm:prSet custT="1"/>
      <dgm:spPr/>
      <dgm:t>
        <a:bodyPr/>
        <a:lstStyle/>
        <a:p>
          <a:r>
            <a:rPr lang="en-US" sz="1400" dirty="0" smtClean="0"/>
            <a:t>DECREASED O2</a:t>
          </a:r>
          <a:endParaRPr lang="en-US" sz="1400" dirty="0"/>
        </a:p>
      </dgm:t>
    </dgm:pt>
    <dgm:pt modelId="{F4064D55-FA3C-4A99-89BA-B6F6F48F33A2}" type="parTrans" cxnId="{5299AE6C-69FE-4CA1-95CD-64A5903EA649}">
      <dgm:prSet/>
      <dgm:spPr/>
      <dgm:t>
        <a:bodyPr/>
        <a:lstStyle/>
        <a:p>
          <a:endParaRPr lang="en-US"/>
        </a:p>
      </dgm:t>
    </dgm:pt>
    <dgm:pt modelId="{34E21B53-9D6D-44BF-9A22-CD537CF24F3E}" type="sibTrans" cxnId="{5299AE6C-69FE-4CA1-95CD-64A5903EA649}">
      <dgm:prSet custT="1"/>
      <dgm:spPr/>
      <dgm:t>
        <a:bodyPr/>
        <a:lstStyle/>
        <a:p>
          <a:endParaRPr lang="en-US" sz="1400"/>
        </a:p>
      </dgm:t>
    </dgm:pt>
    <dgm:pt modelId="{4C8DC2DC-2FF6-4A37-8979-F43B505D1D80}" type="pres">
      <dgm:prSet presAssocID="{422D8619-6C51-473D-B2A7-DE66AEF4DB6D}" presName="cycle" presStyleCnt="0">
        <dgm:presLayoutVars>
          <dgm:dir/>
          <dgm:resizeHandles val="exact"/>
        </dgm:presLayoutVars>
      </dgm:prSet>
      <dgm:spPr/>
      <dgm:t>
        <a:bodyPr/>
        <a:lstStyle/>
        <a:p>
          <a:endParaRPr lang="en-US"/>
        </a:p>
      </dgm:t>
    </dgm:pt>
    <dgm:pt modelId="{002C7609-E91B-40EA-848A-381F86153708}" type="pres">
      <dgm:prSet presAssocID="{9DEA7609-10A9-41FC-91E2-552E311A6C68}" presName="node" presStyleLbl="node1" presStyleIdx="0" presStyleCnt="7">
        <dgm:presLayoutVars>
          <dgm:bulletEnabled val="1"/>
        </dgm:presLayoutVars>
      </dgm:prSet>
      <dgm:spPr/>
      <dgm:t>
        <a:bodyPr/>
        <a:lstStyle/>
        <a:p>
          <a:endParaRPr lang="en-US"/>
        </a:p>
      </dgm:t>
    </dgm:pt>
    <dgm:pt modelId="{9C63E0DB-C48D-410B-9059-759BDB6482ED}" type="pres">
      <dgm:prSet presAssocID="{797315B4-516D-4BA0-8CA6-18C285F50164}" presName="sibTrans" presStyleLbl="sibTrans2D1" presStyleIdx="0" presStyleCnt="7"/>
      <dgm:spPr/>
      <dgm:t>
        <a:bodyPr/>
        <a:lstStyle/>
        <a:p>
          <a:endParaRPr lang="en-US"/>
        </a:p>
      </dgm:t>
    </dgm:pt>
    <dgm:pt modelId="{43A04062-5B04-4684-9730-B7790468CFAB}" type="pres">
      <dgm:prSet presAssocID="{797315B4-516D-4BA0-8CA6-18C285F50164}" presName="connectorText" presStyleLbl="sibTrans2D1" presStyleIdx="0" presStyleCnt="7"/>
      <dgm:spPr/>
      <dgm:t>
        <a:bodyPr/>
        <a:lstStyle/>
        <a:p>
          <a:endParaRPr lang="en-US"/>
        </a:p>
      </dgm:t>
    </dgm:pt>
    <dgm:pt modelId="{EF5BDDBD-1EE9-4168-9EE0-BC07822F5CF3}" type="pres">
      <dgm:prSet presAssocID="{51B89E95-EE3B-4D89-8283-B0216CAA463C}" presName="node" presStyleLbl="node1" presStyleIdx="1" presStyleCnt="7" custScaleX="128197">
        <dgm:presLayoutVars>
          <dgm:bulletEnabled val="1"/>
        </dgm:presLayoutVars>
      </dgm:prSet>
      <dgm:spPr/>
      <dgm:t>
        <a:bodyPr/>
        <a:lstStyle/>
        <a:p>
          <a:endParaRPr lang="en-US"/>
        </a:p>
      </dgm:t>
    </dgm:pt>
    <dgm:pt modelId="{9B089951-2EA8-4FD6-9045-5B8791FB7D98}" type="pres">
      <dgm:prSet presAssocID="{DBFDE5C0-3248-4BAE-8176-37127D4FBEB2}" presName="sibTrans" presStyleLbl="sibTrans2D1" presStyleIdx="1" presStyleCnt="7"/>
      <dgm:spPr/>
      <dgm:t>
        <a:bodyPr/>
        <a:lstStyle/>
        <a:p>
          <a:endParaRPr lang="en-US"/>
        </a:p>
      </dgm:t>
    </dgm:pt>
    <dgm:pt modelId="{EE009D75-FAF4-48EB-8227-533CCC88E948}" type="pres">
      <dgm:prSet presAssocID="{DBFDE5C0-3248-4BAE-8176-37127D4FBEB2}" presName="connectorText" presStyleLbl="sibTrans2D1" presStyleIdx="1" presStyleCnt="7"/>
      <dgm:spPr/>
      <dgm:t>
        <a:bodyPr/>
        <a:lstStyle/>
        <a:p>
          <a:endParaRPr lang="en-US"/>
        </a:p>
      </dgm:t>
    </dgm:pt>
    <dgm:pt modelId="{EE1B6409-72AA-41DC-B686-7AB5230603E8}" type="pres">
      <dgm:prSet presAssocID="{1324162C-229B-4C02-82C9-5DE3A9195628}" presName="node" presStyleLbl="node1" presStyleIdx="2" presStyleCnt="7" custScaleX="133887">
        <dgm:presLayoutVars>
          <dgm:bulletEnabled val="1"/>
        </dgm:presLayoutVars>
      </dgm:prSet>
      <dgm:spPr/>
      <dgm:t>
        <a:bodyPr/>
        <a:lstStyle/>
        <a:p>
          <a:endParaRPr lang="en-US"/>
        </a:p>
      </dgm:t>
    </dgm:pt>
    <dgm:pt modelId="{115AFE15-7612-4843-8646-28C8227EAD29}" type="pres">
      <dgm:prSet presAssocID="{B5C30BEA-C6D6-445B-99AA-BE6527ACF218}" presName="sibTrans" presStyleLbl="sibTrans2D1" presStyleIdx="2" presStyleCnt="7"/>
      <dgm:spPr/>
      <dgm:t>
        <a:bodyPr/>
        <a:lstStyle/>
        <a:p>
          <a:endParaRPr lang="en-US"/>
        </a:p>
      </dgm:t>
    </dgm:pt>
    <dgm:pt modelId="{2FFFA094-760A-4056-8F02-E6D0F7B48E12}" type="pres">
      <dgm:prSet presAssocID="{B5C30BEA-C6D6-445B-99AA-BE6527ACF218}" presName="connectorText" presStyleLbl="sibTrans2D1" presStyleIdx="2" presStyleCnt="7"/>
      <dgm:spPr/>
      <dgm:t>
        <a:bodyPr/>
        <a:lstStyle/>
        <a:p>
          <a:endParaRPr lang="en-US"/>
        </a:p>
      </dgm:t>
    </dgm:pt>
    <dgm:pt modelId="{0AFD4CB3-A5E2-4037-90B9-B89929E94F12}" type="pres">
      <dgm:prSet presAssocID="{B548E7C2-3D89-476B-917F-08D4B03473AA}" presName="node" presStyleLbl="node1" presStyleIdx="3" presStyleCnt="7">
        <dgm:presLayoutVars>
          <dgm:bulletEnabled val="1"/>
        </dgm:presLayoutVars>
      </dgm:prSet>
      <dgm:spPr/>
      <dgm:t>
        <a:bodyPr/>
        <a:lstStyle/>
        <a:p>
          <a:endParaRPr lang="en-US"/>
        </a:p>
      </dgm:t>
    </dgm:pt>
    <dgm:pt modelId="{9102D002-C7D7-48C0-A54E-2F38602CA511}" type="pres">
      <dgm:prSet presAssocID="{A6B66F3F-F93A-4465-B217-714C8E0125FC}" presName="sibTrans" presStyleLbl="sibTrans2D1" presStyleIdx="3" presStyleCnt="7"/>
      <dgm:spPr/>
      <dgm:t>
        <a:bodyPr/>
        <a:lstStyle/>
        <a:p>
          <a:endParaRPr lang="en-US"/>
        </a:p>
      </dgm:t>
    </dgm:pt>
    <dgm:pt modelId="{F0C172B6-1FC0-4E26-801A-2649BEDDF3EE}" type="pres">
      <dgm:prSet presAssocID="{A6B66F3F-F93A-4465-B217-714C8E0125FC}" presName="connectorText" presStyleLbl="sibTrans2D1" presStyleIdx="3" presStyleCnt="7"/>
      <dgm:spPr/>
      <dgm:t>
        <a:bodyPr/>
        <a:lstStyle/>
        <a:p>
          <a:endParaRPr lang="en-US"/>
        </a:p>
      </dgm:t>
    </dgm:pt>
    <dgm:pt modelId="{B8B80000-8CD4-4FFF-980B-2BD612423655}" type="pres">
      <dgm:prSet presAssocID="{F29B9693-729C-441B-99E8-F8E2E873EDB1}" presName="node" presStyleLbl="node1" presStyleIdx="4" presStyleCnt="7" custScaleX="122882">
        <dgm:presLayoutVars>
          <dgm:bulletEnabled val="1"/>
        </dgm:presLayoutVars>
      </dgm:prSet>
      <dgm:spPr/>
      <dgm:t>
        <a:bodyPr/>
        <a:lstStyle/>
        <a:p>
          <a:endParaRPr lang="en-US"/>
        </a:p>
      </dgm:t>
    </dgm:pt>
    <dgm:pt modelId="{6B4BFE83-B383-40D6-A052-6B580989BC83}" type="pres">
      <dgm:prSet presAssocID="{AD62A76D-A65C-46DB-BD44-F3EC9AB9B170}" presName="sibTrans" presStyleLbl="sibTrans2D1" presStyleIdx="4" presStyleCnt="7"/>
      <dgm:spPr/>
      <dgm:t>
        <a:bodyPr/>
        <a:lstStyle/>
        <a:p>
          <a:endParaRPr lang="en-US"/>
        </a:p>
      </dgm:t>
    </dgm:pt>
    <dgm:pt modelId="{5492AD98-3A19-4AEA-B6A3-7A6E344F23FD}" type="pres">
      <dgm:prSet presAssocID="{AD62A76D-A65C-46DB-BD44-F3EC9AB9B170}" presName="connectorText" presStyleLbl="sibTrans2D1" presStyleIdx="4" presStyleCnt="7"/>
      <dgm:spPr/>
      <dgm:t>
        <a:bodyPr/>
        <a:lstStyle/>
        <a:p>
          <a:endParaRPr lang="en-US"/>
        </a:p>
      </dgm:t>
    </dgm:pt>
    <dgm:pt modelId="{C1E3B57F-683C-4836-BAD4-6B360DFB197E}" type="pres">
      <dgm:prSet presAssocID="{E1E043BC-6990-4C4C-B670-DFA275F31F68}" presName="node" presStyleLbl="node1" presStyleIdx="5" presStyleCnt="7">
        <dgm:presLayoutVars>
          <dgm:bulletEnabled val="1"/>
        </dgm:presLayoutVars>
      </dgm:prSet>
      <dgm:spPr/>
      <dgm:t>
        <a:bodyPr/>
        <a:lstStyle/>
        <a:p>
          <a:endParaRPr lang="en-US"/>
        </a:p>
      </dgm:t>
    </dgm:pt>
    <dgm:pt modelId="{B3CD843E-070F-4B62-8E2A-E87791FFB004}" type="pres">
      <dgm:prSet presAssocID="{8086799E-F7BB-4E4D-A47A-462F7C3611CD}" presName="sibTrans" presStyleLbl="sibTrans2D1" presStyleIdx="5" presStyleCnt="7"/>
      <dgm:spPr/>
      <dgm:t>
        <a:bodyPr/>
        <a:lstStyle/>
        <a:p>
          <a:endParaRPr lang="en-US"/>
        </a:p>
      </dgm:t>
    </dgm:pt>
    <dgm:pt modelId="{C303A9BB-5A65-436A-A2A9-C8FC980DEA53}" type="pres">
      <dgm:prSet presAssocID="{8086799E-F7BB-4E4D-A47A-462F7C3611CD}" presName="connectorText" presStyleLbl="sibTrans2D1" presStyleIdx="5" presStyleCnt="7"/>
      <dgm:spPr/>
      <dgm:t>
        <a:bodyPr/>
        <a:lstStyle/>
        <a:p>
          <a:endParaRPr lang="en-US"/>
        </a:p>
      </dgm:t>
    </dgm:pt>
    <dgm:pt modelId="{F41B4C18-C3ED-4F70-9FB3-925445701024}" type="pres">
      <dgm:prSet presAssocID="{30CF9CE3-2BE9-4A79-B9B8-E1C945EBE88D}" presName="node" presStyleLbl="node1" presStyleIdx="6" presStyleCnt="7" custScaleX="116118">
        <dgm:presLayoutVars>
          <dgm:bulletEnabled val="1"/>
        </dgm:presLayoutVars>
      </dgm:prSet>
      <dgm:spPr/>
      <dgm:t>
        <a:bodyPr/>
        <a:lstStyle/>
        <a:p>
          <a:endParaRPr lang="en-US"/>
        </a:p>
      </dgm:t>
    </dgm:pt>
    <dgm:pt modelId="{138E1708-1090-4B74-A1FA-6168B688A9D0}" type="pres">
      <dgm:prSet presAssocID="{34E21B53-9D6D-44BF-9A22-CD537CF24F3E}" presName="sibTrans" presStyleLbl="sibTrans2D1" presStyleIdx="6" presStyleCnt="7"/>
      <dgm:spPr/>
      <dgm:t>
        <a:bodyPr/>
        <a:lstStyle/>
        <a:p>
          <a:endParaRPr lang="en-US"/>
        </a:p>
      </dgm:t>
    </dgm:pt>
    <dgm:pt modelId="{7610F645-921F-445E-9523-F430242E488C}" type="pres">
      <dgm:prSet presAssocID="{34E21B53-9D6D-44BF-9A22-CD537CF24F3E}" presName="connectorText" presStyleLbl="sibTrans2D1" presStyleIdx="6" presStyleCnt="7"/>
      <dgm:spPr/>
      <dgm:t>
        <a:bodyPr/>
        <a:lstStyle/>
        <a:p>
          <a:endParaRPr lang="en-US"/>
        </a:p>
      </dgm:t>
    </dgm:pt>
  </dgm:ptLst>
  <dgm:cxnLst>
    <dgm:cxn modelId="{441BE201-A954-40E3-9378-E5ADE2DCA3A1}" type="presOf" srcId="{A6B66F3F-F93A-4465-B217-714C8E0125FC}" destId="{9102D002-C7D7-48C0-A54E-2F38602CA511}" srcOrd="0" destOrd="0" presId="urn:microsoft.com/office/officeart/2005/8/layout/cycle2"/>
    <dgm:cxn modelId="{EE8BF291-BD3D-4E4F-8647-9FA2A08268DF}" type="presOf" srcId="{B548E7C2-3D89-476B-917F-08D4B03473AA}" destId="{0AFD4CB3-A5E2-4037-90B9-B89929E94F12}" srcOrd="0" destOrd="0" presId="urn:microsoft.com/office/officeart/2005/8/layout/cycle2"/>
    <dgm:cxn modelId="{B400E350-9DEB-4AA7-94B3-66A07882A51A}" type="presOf" srcId="{E1E043BC-6990-4C4C-B670-DFA275F31F68}" destId="{C1E3B57F-683C-4836-BAD4-6B360DFB197E}" srcOrd="0" destOrd="0" presId="urn:microsoft.com/office/officeart/2005/8/layout/cycle2"/>
    <dgm:cxn modelId="{4D9B1769-310E-464F-8E95-8A5C896D2F1B}" srcId="{422D8619-6C51-473D-B2A7-DE66AEF4DB6D}" destId="{F29B9693-729C-441B-99E8-F8E2E873EDB1}" srcOrd="4" destOrd="0" parTransId="{92F8BC31-5367-467E-A497-3EF1CF463666}" sibTransId="{AD62A76D-A65C-46DB-BD44-F3EC9AB9B170}"/>
    <dgm:cxn modelId="{6E54A768-63E8-44F1-8E00-4AB7DBD1C0F0}" type="presOf" srcId="{B5C30BEA-C6D6-445B-99AA-BE6527ACF218}" destId="{2FFFA094-760A-4056-8F02-E6D0F7B48E12}" srcOrd="1" destOrd="0" presId="urn:microsoft.com/office/officeart/2005/8/layout/cycle2"/>
    <dgm:cxn modelId="{022C9D18-8A72-45E4-B244-35898A3A92EE}" type="presOf" srcId="{AD62A76D-A65C-46DB-BD44-F3EC9AB9B170}" destId="{6B4BFE83-B383-40D6-A052-6B580989BC83}" srcOrd="0" destOrd="0" presId="urn:microsoft.com/office/officeart/2005/8/layout/cycle2"/>
    <dgm:cxn modelId="{B9CB2BD1-C144-4A2A-84BE-E1A4ED76E1B5}" type="presOf" srcId="{DBFDE5C0-3248-4BAE-8176-37127D4FBEB2}" destId="{EE009D75-FAF4-48EB-8227-533CCC88E948}" srcOrd="1" destOrd="0" presId="urn:microsoft.com/office/officeart/2005/8/layout/cycle2"/>
    <dgm:cxn modelId="{543E9F7C-696B-477F-8126-20F5B10F714D}" type="presOf" srcId="{34E21B53-9D6D-44BF-9A22-CD537CF24F3E}" destId="{138E1708-1090-4B74-A1FA-6168B688A9D0}" srcOrd="0" destOrd="0" presId="urn:microsoft.com/office/officeart/2005/8/layout/cycle2"/>
    <dgm:cxn modelId="{A64A12EA-8B5C-4A80-AF2A-F072EFD713C7}" srcId="{422D8619-6C51-473D-B2A7-DE66AEF4DB6D}" destId="{51B89E95-EE3B-4D89-8283-B0216CAA463C}" srcOrd="1" destOrd="0" parTransId="{811DB9D5-81F2-437A-9C99-BE0D2B782158}" sibTransId="{DBFDE5C0-3248-4BAE-8176-37127D4FBEB2}"/>
    <dgm:cxn modelId="{9BEB9A72-9175-4151-A105-5D2CA134A114}" type="presOf" srcId="{F29B9693-729C-441B-99E8-F8E2E873EDB1}" destId="{B8B80000-8CD4-4FFF-980B-2BD612423655}" srcOrd="0" destOrd="0" presId="urn:microsoft.com/office/officeart/2005/8/layout/cycle2"/>
    <dgm:cxn modelId="{F30B92F6-4AE1-4918-B350-0219B9B34816}" type="presOf" srcId="{797315B4-516D-4BA0-8CA6-18C285F50164}" destId="{43A04062-5B04-4684-9730-B7790468CFAB}" srcOrd="1" destOrd="0" presId="urn:microsoft.com/office/officeart/2005/8/layout/cycle2"/>
    <dgm:cxn modelId="{875F9105-D4B8-496B-83BC-86CB5F42E931}" type="presOf" srcId="{8086799E-F7BB-4E4D-A47A-462F7C3611CD}" destId="{B3CD843E-070F-4B62-8E2A-E87791FFB004}" srcOrd="0" destOrd="0" presId="urn:microsoft.com/office/officeart/2005/8/layout/cycle2"/>
    <dgm:cxn modelId="{86E74043-2CC0-4BEA-B0DD-CB006982F1C5}" type="presOf" srcId="{422D8619-6C51-473D-B2A7-DE66AEF4DB6D}" destId="{4C8DC2DC-2FF6-4A37-8979-F43B505D1D80}" srcOrd="0" destOrd="0" presId="urn:microsoft.com/office/officeart/2005/8/layout/cycle2"/>
    <dgm:cxn modelId="{043E74CA-5CD5-4EE0-9DE5-E79F881D9C92}" type="presOf" srcId="{AD62A76D-A65C-46DB-BD44-F3EC9AB9B170}" destId="{5492AD98-3A19-4AEA-B6A3-7A6E344F23FD}" srcOrd="1" destOrd="0" presId="urn:microsoft.com/office/officeart/2005/8/layout/cycle2"/>
    <dgm:cxn modelId="{6CED1730-4EA5-4FB9-90D0-5972674027E7}" srcId="{422D8619-6C51-473D-B2A7-DE66AEF4DB6D}" destId="{E1E043BC-6990-4C4C-B670-DFA275F31F68}" srcOrd="5" destOrd="0" parTransId="{98722928-4925-45C7-AF1D-E7457463486B}" sibTransId="{8086799E-F7BB-4E4D-A47A-462F7C3611CD}"/>
    <dgm:cxn modelId="{D46FB058-2249-4195-9F13-3C165EF44DF4}" type="presOf" srcId="{1324162C-229B-4C02-82C9-5DE3A9195628}" destId="{EE1B6409-72AA-41DC-B686-7AB5230603E8}" srcOrd="0" destOrd="0" presId="urn:microsoft.com/office/officeart/2005/8/layout/cycle2"/>
    <dgm:cxn modelId="{A95B81D3-927E-4B23-BED5-A2A3AFFE20B7}" type="presOf" srcId="{51B89E95-EE3B-4D89-8283-B0216CAA463C}" destId="{EF5BDDBD-1EE9-4168-9EE0-BC07822F5CF3}" srcOrd="0" destOrd="0" presId="urn:microsoft.com/office/officeart/2005/8/layout/cycle2"/>
    <dgm:cxn modelId="{4A760623-027F-4051-9EC1-A2AFB3B4B4F3}" type="presOf" srcId="{A6B66F3F-F93A-4465-B217-714C8E0125FC}" destId="{F0C172B6-1FC0-4E26-801A-2649BEDDF3EE}" srcOrd="1" destOrd="0" presId="urn:microsoft.com/office/officeart/2005/8/layout/cycle2"/>
    <dgm:cxn modelId="{1D86F869-4BC0-4FEE-882E-69620DB8A8BA}" type="presOf" srcId="{8086799E-F7BB-4E4D-A47A-462F7C3611CD}" destId="{C303A9BB-5A65-436A-A2A9-C8FC980DEA53}" srcOrd="1" destOrd="0" presId="urn:microsoft.com/office/officeart/2005/8/layout/cycle2"/>
    <dgm:cxn modelId="{0217A680-CE60-4D63-85CE-F71D0ED33553}" srcId="{422D8619-6C51-473D-B2A7-DE66AEF4DB6D}" destId="{1324162C-229B-4C02-82C9-5DE3A9195628}" srcOrd="2" destOrd="0" parTransId="{B0295497-56F3-4C27-B6DD-EE4D9C62F876}" sibTransId="{B5C30BEA-C6D6-445B-99AA-BE6527ACF218}"/>
    <dgm:cxn modelId="{8D6C7118-42C5-4268-A84F-79854926A5A3}" type="presOf" srcId="{797315B4-516D-4BA0-8CA6-18C285F50164}" destId="{9C63E0DB-C48D-410B-9059-759BDB6482ED}" srcOrd="0" destOrd="0" presId="urn:microsoft.com/office/officeart/2005/8/layout/cycle2"/>
    <dgm:cxn modelId="{F970918F-A029-4841-9B41-EABFA14CE1A4}" type="presOf" srcId="{34E21B53-9D6D-44BF-9A22-CD537CF24F3E}" destId="{7610F645-921F-445E-9523-F430242E488C}" srcOrd="1" destOrd="0" presId="urn:microsoft.com/office/officeart/2005/8/layout/cycle2"/>
    <dgm:cxn modelId="{6411B56A-5751-4A80-9CC2-FDDC8DDEC053}" srcId="{422D8619-6C51-473D-B2A7-DE66AEF4DB6D}" destId="{9DEA7609-10A9-41FC-91E2-552E311A6C68}" srcOrd="0" destOrd="0" parTransId="{EE9AADB9-82D7-4E2F-9DDF-6B8CCD8FD068}" sibTransId="{797315B4-516D-4BA0-8CA6-18C285F50164}"/>
    <dgm:cxn modelId="{C658D21C-D317-4C32-89B3-C0DA51FF006B}" type="presOf" srcId="{DBFDE5C0-3248-4BAE-8176-37127D4FBEB2}" destId="{9B089951-2EA8-4FD6-9045-5B8791FB7D98}" srcOrd="0" destOrd="0" presId="urn:microsoft.com/office/officeart/2005/8/layout/cycle2"/>
    <dgm:cxn modelId="{5299AE6C-69FE-4CA1-95CD-64A5903EA649}" srcId="{422D8619-6C51-473D-B2A7-DE66AEF4DB6D}" destId="{30CF9CE3-2BE9-4A79-B9B8-E1C945EBE88D}" srcOrd="6" destOrd="0" parTransId="{F4064D55-FA3C-4A99-89BA-B6F6F48F33A2}" sibTransId="{34E21B53-9D6D-44BF-9A22-CD537CF24F3E}"/>
    <dgm:cxn modelId="{2B4608AE-C490-4C1B-819F-63393C7EA3EF}" srcId="{422D8619-6C51-473D-B2A7-DE66AEF4DB6D}" destId="{B548E7C2-3D89-476B-917F-08D4B03473AA}" srcOrd="3" destOrd="0" parTransId="{DAEF7F22-50C6-4A2A-98E6-A0A09DEB3AD9}" sibTransId="{A6B66F3F-F93A-4465-B217-714C8E0125FC}"/>
    <dgm:cxn modelId="{77F4B7EC-89FA-451F-B594-F47AB8DC6C19}" type="presOf" srcId="{30CF9CE3-2BE9-4A79-B9B8-E1C945EBE88D}" destId="{F41B4C18-C3ED-4F70-9FB3-925445701024}" srcOrd="0" destOrd="0" presId="urn:microsoft.com/office/officeart/2005/8/layout/cycle2"/>
    <dgm:cxn modelId="{C1CECB01-4558-4F9B-A334-C4F4FCA4002C}" type="presOf" srcId="{B5C30BEA-C6D6-445B-99AA-BE6527ACF218}" destId="{115AFE15-7612-4843-8646-28C8227EAD29}" srcOrd="0" destOrd="0" presId="urn:microsoft.com/office/officeart/2005/8/layout/cycle2"/>
    <dgm:cxn modelId="{010554EB-E434-4969-81C0-2E8BE1604E4A}" type="presOf" srcId="{9DEA7609-10A9-41FC-91E2-552E311A6C68}" destId="{002C7609-E91B-40EA-848A-381F86153708}" srcOrd="0" destOrd="0" presId="urn:microsoft.com/office/officeart/2005/8/layout/cycle2"/>
    <dgm:cxn modelId="{E39561AA-FE1B-40E4-9D80-6ECED3965D26}" type="presParOf" srcId="{4C8DC2DC-2FF6-4A37-8979-F43B505D1D80}" destId="{002C7609-E91B-40EA-848A-381F86153708}" srcOrd="0" destOrd="0" presId="urn:microsoft.com/office/officeart/2005/8/layout/cycle2"/>
    <dgm:cxn modelId="{D30A5825-16E0-4766-A7BE-BD017CB7CDC0}" type="presParOf" srcId="{4C8DC2DC-2FF6-4A37-8979-F43B505D1D80}" destId="{9C63E0DB-C48D-410B-9059-759BDB6482ED}" srcOrd="1" destOrd="0" presId="urn:microsoft.com/office/officeart/2005/8/layout/cycle2"/>
    <dgm:cxn modelId="{90DBBB4D-DBDB-4AAB-940A-C6F926DFE02D}" type="presParOf" srcId="{9C63E0DB-C48D-410B-9059-759BDB6482ED}" destId="{43A04062-5B04-4684-9730-B7790468CFAB}" srcOrd="0" destOrd="0" presId="urn:microsoft.com/office/officeart/2005/8/layout/cycle2"/>
    <dgm:cxn modelId="{FE44F990-67C2-4878-AAC3-2B8CCBCB6A0D}" type="presParOf" srcId="{4C8DC2DC-2FF6-4A37-8979-F43B505D1D80}" destId="{EF5BDDBD-1EE9-4168-9EE0-BC07822F5CF3}" srcOrd="2" destOrd="0" presId="urn:microsoft.com/office/officeart/2005/8/layout/cycle2"/>
    <dgm:cxn modelId="{797F75A8-856D-4FF1-ABEB-3E86E234373E}" type="presParOf" srcId="{4C8DC2DC-2FF6-4A37-8979-F43B505D1D80}" destId="{9B089951-2EA8-4FD6-9045-5B8791FB7D98}" srcOrd="3" destOrd="0" presId="urn:microsoft.com/office/officeart/2005/8/layout/cycle2"/>
    <dgm:cxn modelId="{BFB241DD-7546-4657-966A-7B35E4D76B9F}" type="presParOf" srcId="{9B089951-2EA8-4FD6-9045-5B8791FB7D98}" destId="{EE009D75-FAF4-48EB-8227-533CCC88E948}" srcOrd="0" destOrd="0" presId="urn:microsoft.com/office/officeart/2005/8/layout/cycle2"/>
    <dgm:cxn modelId="{651B8F44-55AB-4253-A88A-335F3A874F6F}" type="presParOf" srcId="{4C8DC2DC-2FF6-4A37-8979-F43B505D1D80}" destId="{EE1B6409-72AA-41DC-B686-7AB5230603E8}" srcOrd="4" destOrd="0" presId="urn:microsoft.com/office/officeart/2005/8/layout/cycle2"/>
    <dgm:cxn modelId="{0D8010DC-1D80-4C32-BB18-93EC878F4222}" type="presParOf" srcId="{4C8DC2DC-2FF6-4A37-8979-F43B505D1D80}" destId="{115AFE15-7612-4843-8646-28C8227EAD29}" srcOrd="5" destOrd="0" presId="urn:microsoft.com/office/officeart/2005/8/layout/cycle2"/>
    <dgm:cxn modelId="{423A2B6D-6DD9-493B-B3F3-ECCF5D1458C7}" type="presParOf" srcId="{115AFE15-7612-4843-8646-28C8227EAD29}" destId="{2FFFA094-760A-4056-8F02-E6D0F7B48E12}" srcOrd="0" destOrd="0" presId="urn:microsoft.com/office/officeart/2005/8/layout/cycle2"/>
    <dgm:cxn modelId="{BB65940B-1C97-4FA1-8A93-0363333863D8}" type="presParOf" srcId="{4C8DC2DC-2FF6-4A37-8979-F43B505D1D80}" destId="{0AFD4CB3-A5E2-4037-90B9-B89929E94F12}" srcOrd="6" destOrd="0" presId="urn:microsoft.com/office/officeart/2005/8/layout/cycle2"/>
    <dgm:cxn modelId="{D601C763-A003-4B0B-B5D3-77AC37370448}" type="presParOf" srcId="{4C8DC2DC-2FF6-4A37-8979-F43B505D1D80}" destId="{9102D002-C7D7-48C0-A54E-2F38602CA511}" srcOrd="7" destOrd="0" presId="urn:microsoft.com/office/officeart/2005/8/layout/cycle2"/>
    <dgm:cxn modelId="{6B2F0159-BEC8-4B11-888D-DC1A74DE599D}" type="presParOf" srcId="{9102D002-C7D7-48C0-A54E-2F38602CA511}" destId="{F0C172B6-1FC0-4E26-801A-2649BEDDF3EE}" srcOrd="0" destOrd="0" presId="urn:microsoft.com/office/officeart/2005/8/layout/cycle2"/>
    <dgm:cxn modelId="{E8C08A31-7269-4D93-B4C7-EF7AFFEE4F97}" type="presParOf" srcId="{4C8DC2DC-2FF6-4A37-8979-F43B505D1D80}" destId="{B8B80000-8CD4-4FFF-980B-2BD612423655}" srcOrd="8" destOrd="0" presId="urn:microsoft.com/office/officeart/2005/8/layout/cycle2"/>
    <dgm:cxn modelId="{522296CA-401C-445B-AAA4-1BB7E7776CD2}" type="presParOf" srcId="{4C8DC2DC-2FF6-4A37-8979-F43B505D1D80}" destId="{6B4BFE83-B383-40D6-A052-6B580989BC83}" srcOrd="9" destOrd="0" presId="urn:microsoft.com/office/officeart/2005/8/layout/cycle2"/>
    <dgm:cxn modelId="{F23E8982-9E29-473C-B9DA-30A20640598A}" type="presParOf" srcId="{6B4BFE83-B383-40D6-A052-6B580989BC83}" destId="{5492AD98-3A19-4AEA-B6A3-7A6E344F23FD}" srcOrd="0" destOrd="0" presId="urn:microsoft.com/office/officeart/2005/8/layout/cycle2"/>
    <dgm:cxn modelId="{61AFD09A-BF46-40C1-89AD-A6E115EBDE97}" type="presParOf" srcId="{4C8DC2DC-2FF6-4A37-8979-F43B505D1D80}" destId="{C1E3B57F-683C-4836-BAD4-6B360DFB197E}" srcOrd="10" destOrd="0" presId="urn:microsoft.com/office/officeart/2005/8/layout/cycle2"/>
    <dgm:cxn modelId="{CF40C9E4-B17E-4EB3-9A36-909E4D52BEF8}" type="presParOf" srcId="{4C8DC2DC-2FF6-4A37-8979-F43B505D1D80}" destId="{B3CD843E-070F-4B62-8E2A-E87791FFB004}" srcOrd="11" destOrd="0" presId="urn:microsoft.com/office/officeart/2005/8/layout/cycle2"/>
    <dgm:cxn modelId="{01716E92-7680-4087-83F4-8C6770BAA977}" type="presParOf" srcId="{B3CD843E-070F-4B62-8E2A-E87791FFB004}" destId="{C303A9BB-5A65-436A-A2A9-C8FC980DEA53}" srcOrd="0" destOrd="0" presId="urn:microsoft.com/office/officeart/2005/8/layout/cycle2"/>
    <dgm:cxn modelId="{AE9DA900-E8CB-48FA-9BE9-BB411A43FA0B}" type="presParOf" srcId="{4C8DC2DC-2FF6-4A37-8979-F43B505D1D80}" destId="{F41B4C18-C3ED-4F70-9FB3-925445701024}" srcOrd="12" destOrd="0" presId="urn:microsoft.com/office/officeart/2005/8/layout/cycle2"/>
    <dgm:cxn modelId="{0EDD524E-BF83-4AD0-B91E-62657F14D5C6}" type="presParOf" srcId="{4C8DC2DC-2FF6-4A37-8979-F43B505D1D80}" destId="{138E1708-1090-4B74-A1FA-6168B688A9D0}" srcOrd="13" destOrd="0" presId="urn:microsoft.com/office/officeart/2005/8/layout/cycle2"/>
    <dgm:cxn modelId="{79F05E7E-6008-4734-B047-C34424419FB2}" type="presParOf" srcId="{138E1708-1090-4B74-A1FA-6168B688A9D0}" destId="{7610F645-921F-445E-9523-F430242E488C}" srcOrd="0" destOrd="0" presId="urn:microsoft.com/office/officeart/2005/8/layout/cycle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02C7609-E91B-40EA-848A-381F86153708}">
      <dsp:nvSpPr>
        <dsp:cNvPr id="0" name=""/>
        <dsp:cNvSpPr/>
      </dsp:nvSpPr>
      <dsp:spPr>
        <a:xfrm>
          <a:off x="3377024" y="416"/>
          <a:ext cx="1261764"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ASPHYXIA</a:t>
          </a:r>
          <a:endParaRPr lang="en-US" sz="1400" kern="1200" dirty="0"/>
        </a:p>
      </dsp:txBody>
      <dsp:txXfrm>
        <a:off x="3377024" y="416"/>
        <a:ext cx="1261764" cy="1261764"/>
      </dsp:txXfrm>
    </dsp:sp>
    <dsp:sp modelId="{9C63E0DB-C48D-410B-9059-759BDB6482ED}">
      <dsp:nvSpPr>
        <dsp:cNvPr id="0" name=""/>
        <dsp:cNvSpPr/>
      </dsp:nvSpPr>
      <dsp:spPr>
        <a:xfrm rot="1542857">
          <a:off x="4662058" y="797030"/>
          <a:ext cx="264264"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542857">
        <a:off x="4662058" y="797030"/>
        <a:ext cx="264264" cy="425845"/>
      </dsp:txXfrm>
    </dsp:sp>
    <dsp:sp modelId="{EF5BDDBD-1EE9-4168-9EE0-BC07822F5CF3}">
      <dsp:nvSpPr>
        <dsp:cNvPr id="0" name=""/>
        <dsp:cNvSpPr/>
      </dsp:nvSpPr>
      <dsp:spPr>
        <a:xfrm>
          <a:off x="4904962" y="821899"/>
          <a:ext cx="1617544"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REDUCED O2 AND INCREASED CO2 IN BLOOD.</a:t>
          </a:r>
          <a:endParaRPr lang="en-US" sz="1400" kern="1200" dirty="0"/>
        </a:p>
      </dsp:txBody>
      <dsp:txXfrm>
        <a:off x="4904962" y="821899"/>
        <a:ext cx="1617544" cy="1261764"/>
      </dsp:txXfrm>
    </dsp:sp>
    <dsp:sp modelId="{9B089951-2EA8-4FD6-9045-5B8791FB7D98}">
      <dsp:nvSpPr>
        <dsp:cNvPr id="0" name=""/>
        <dsp:cNvSpPr/>
      </dsp:nvSpPr>
      <dsp:spPr>
        <a:xfrm rot="4628571">
          <a:off x="5758373" y="2153347"/>
          <a:ext cx="327717"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4628571">
        <a:off x="5758373" y="2153347"/>
        <a:ext cx="327717" cy="425845"/>
      </dsp:txXfrm>
    </dsp:sp>
    <dsp:sp modelId="{EE1B6409-72AA-41DC-B686-7AB5230603E8}">
      <dsp:nvSpPr>
        <dsp:cNvPr id="0" name=""/>
        <dsp:cNvSpPr/>
      </dsp:nvSpPr>
      <dsp:spPr>
        <a:xfrm>
          <a:off x="5290370" y="2667756"/>
          <a:ext cx="1689339"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CAPILLARY DILATATION &amp; LOSS OF TONE</a:t>
          </a:r>
          <a:endParaRPr lang="en-US" sz="1400" kern="1200" dirty="0"/>
        </a:p>
      </dsp:txBody>
      <dsp:txXfrm>
        <a:off x="5290370" y="2667756"/>
        <a:ext cx="1689339" cy="1261764"/>
      </dsp:txXfrm>
    </dsp:sp>
    <dsp:sp modelId="{115AFE15-7612-4843-8646-28C8227EAD29}">
      <dsp:nvSpPr>
        <dsp:cNvPr id="0" name=""/>
        <dsp:cNvSpPr/>
      </dsp:nvSpPr>
      <dsp:spPr>
        <a:xfrm rot="7714286">
          <a:off x="5379847" y="3843560"/>
          <a:ext cx="301663"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7714286">
        <a:off x="5379847" y="3843560"/>
        <a:ext cx="301663" cy="425845"/>
      </dsp:txXfrm>
    </dsp:sp>
    <dsp:sp modelId="{0AFD4CB3-A5E2-4037-90B9-B89929E94F12}">
      <dsp:nvSpPr>
        <dsp:cNvPr id="0" name=""/>
        <dsp:cNvSpPr/>
      </dsp:nvSpPr>
      <dsp:spPr>
        <a:xfrm>
          <a:off x="4323687" y="4148019"/>
          <a:ext cx="1261764"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STASIS OF BLOOD</a:t>
          </a:r>
          <a:endParaRPr lang="en-US" sz="1400" kern="1200" dirty="0"/>
        </a:p>
      </dsp:txBody>
      <dsp:txXfrm>
        <a:off x="4323687" y="4148019"/>
        <a:ext cx="1261764" cy="1261764"/>
      </dsp:txXfrm>
    </dsp:sp>
    <dsp:sp modelId="{9102D002-C7D7-48C0-A54E-2F38602CA511}">
      <dsp:nvSpPr>
        <dsp:cNvPr id="0" name=""/>
        <dsp:cNvSpPr/>
      </dsp:nvSpPr>
      <dsp:spPr>
        <a:xfrm rot="10800000">
          <a:off x="3958284" y="4565978"/>
          <a:ext cx="258217"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3958284" y="4565978"/>
        <a:ext cx="258217" cy="425845"/>
      </dsp:txXfrm>
    </dsp:sp>
    <dsp:sp modelId="{B8B80000-8CD4-4FFF-980B-2BD612423655}">
      <dsp:nvSpPr>
        <dsp:cNvPr id="0" name=""/>
        <dsp:cNvSpPr/>
      </dsp:nvSpPr>
      <dsp:spPr>
        <a:xfrm>
          <a:off x="2286002" y="4148019"/>
          <a:ext cx="1550481"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CONGESTION AND OEDEMA OF ORGANS</a:t>
          </a:r>
          <a:endParaRPr lang="en-US" sz="1400" kern="1200" dirty="0"/>
        </a:p>
      </dsp:txBody>
      <dsp:txXfrm>
        <a:off x="2286002" y="4148019"/>
        <a:ext cx="1550481" cy="1261764"/>
      </dsp:txXfrm>
    </dsp:sp>
    <dsp:sp modelId="{6B4BFE83-B383-40D6-A052-6B580989BC83}">
      <dsp:nvSpPr>
        <dsp:cNvPr id="0" name=""/>
        <dsp:cNvSpPr/>
      </dsp:nvSpPr>
      <dsp:spPr>
        <a:xfrm rot="13885714">
          <a:off x="2306970" y="3814733"/>
          <a:ext cx="310348"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3885714">
        <a:off x="2306970" y="3814733"/>
        <a:ext cx="310348" cy="425845"/>
      </dsp:txXfrm>
    </dsp:sp>
    <dsp:sp modelId="{C1E3B57F-683C-4836-BAD4-6B360DFB197E}">
      <dsp:nvSpPr>
        <dsp:cNvPr id="0" name=""/>
        <dsp:cNvSpPr/>
      </dsp:nvSpPr>
      <dsp:spPr>
        <a:xfrm>
          <a:off x="1249890" y="2667756"/>
          <a:ext cx="1261764"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LOW VENOUS RETURN</a:t>
          </a:r>
          <a:endParaRPr lang="en-US" sz="1400" kern="1200" dirty="0"/>
        </a:p>
      </dsp:txBody>
      <dsp:txXfrm>
        <a:off x="1249890" y="2667756"/>
        <a:ext cx="1261764" cy="1261764"/>
      </dsp:txXfrm>
    </dsp:sp>
    <dsp:sp modelId="{B3CD843E-070F-4B62-8E2A-E87791FFB004}">
      <dsp:nvSpPr>
        <dsp:cNvPr id="0" name=""/>
        <dsp:cNvSpPr/>
      </dsp:nvSpPr>
      <dsp:spPr>
        <a:xfrm rot="16971429">
          <a:off x="1922593" y="2173950"/>
          <a:ext cx="332568"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6971429">
        <a:off x="1922593" y="2173950"/>
        <a:ext cx="332568" cy="425845"/>
      </dsp:txXfrm>
    </dsp:sp>
    <dsp:sp modelId="{F41B4C18-C3ED-4F70-9FB3-925445701024}">
      <dsp:nvSpPr>
        <dsp:cNvPr id="0" name=""/>
        <dsp:cNvSpPr/>
      </dsp:nvSpPr>
      <dsp:spPr>
        <a:xfrm>
          <a:off x="1569510" y="821899"/>
          <a:ext cx="1465136" cy="1261764"/>
        </a:xfrm>
        <a:prstGeom prst="ellipse">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DECREASED O2</a:t>
          </a:r>
          <a:endParaRPr lang="en-US" sz="1400" kern="1200" dirty="0"/>
        </a:p>
      </dsp:txBody>
      <dsp:txXfrm>
        <a:off x="1569510" y="821899"/>
        <a:ext cx="1465136" cy="1261764"/>
      </dsp:txXfrm>
    </dsp:sp>
    <dsp:sp modelId="{138E1708-1090-4B74-A1FA-6168B688A9D0}">
      <dsp:nvSpPr>
        <dsp:cNvPr id="0" name=""/>
        <dsp:cNvSpPr/>
      </dsp:nvSpPr>
      <dsp:spPr>
        <a:xfrm rot="20057143">
          <a:off x="3036528" y="815623"/>
          <a:ext cx="292971" cy="425845"/>
        </a:xfrm>
        <a:prstGeom prst="rightArrow">
          <a:avLst>
            <a:gd name="adj1" fmla="val 60000"/>
            <a:gd name="adj2" fmla="val 50000"/>
          </a:avLst>
        </a:prstGeom>
        <a:solidFill>
          <a:schemeClr val="accent1">
            <a:tint val="6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20057143">
        <a:off x="3036528" y="815623"/>
        <a:ext cx="292971" cy="425845"/>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11-Jan-18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6F15528-21DE-4FAA-801E-634DDDAF4B2B}"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11-Jan-18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11-Jan-18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11-Jan-18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11-Jan-18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11-Jan-18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11-Jan-18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11-Jan-18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11-Jan-18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11-Jan-18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11-Jan-18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8BD707-D9CF-40AE-B4C6-C98DA3205C09}" type="datetimeFigureOut">
              <a:rPr lang="en-US" smtClean="0"/>
              <a:pPr/>
              <a:t>11-Jan-18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8000" b="1" dirty="0" smtClean="0"/>
              <a:t>THANATOLOGY</a:t>
            </a:r>
            <a:endParaRPr lang="en-US" sz="80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609600"/>
            <a:ext cx="8229600" cy="5715000"/>
          </a:xfrm>
        </p:spPr>
        <p:txBody>
          <a:bodyPr/>
          <a:lstStyle/>
          <a:p>
            <a:r>
              <a:rPr lang="en-US" sz="4000" b="1" u="sng" dirty="0" smtClean="0"/>
              <a:t>THANATOLOGY</a:t>
            </a:r>
            <a:r>
              <a:rPr lang="en-US" sz="4000" dirty="0" smtClean="0"/>
              <a:t> :-</a:t>
            </a:r>
          </a:p>
          <a:p>
            <a:endParaRPr lang="en-US" dirty="0" smtClean="0"/>
          </a:p>
          <a:p>
            <a:pPr>
              <a:buNone/>
            </a:pPr>
            <a:r>
              <a:rPr lang="en-US" sz="3200" dirty="0" smtClean="0"/>
              <a:t>“ SCIENCE THAT DEALS WITH DEATH IN ALL ITS ASPECTS.”</a:t>
            </a:r>
          </a:p>
          <a:p>
            <a:endParaRPr lang="en-US" sz="3200" dirty="0" smtClean="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914400"/>
          </a:xfrm>
        </p:spPr>
        <p:txBody>
          <a:bodyPr>
            <a:noAutofit/>
          </a:bodyPr>
          <a:lstStyle/>
          <a:p>
            <a:pPr algn="ctr"/>
            <a:r>
              <a:rPr lang="en-US" sz="4400" b="1" u="sng" dirty="0" smtClean="0"/>
              <a:t>DUTIES OF DOCTOR RELATING TO DEATH</a:t>
            </a:r>
            <a:endParaRPr lang="en-US" sz="4400" b="1" u="sng" dirty="0"/>
          </a:p>
        </p:txBody>
      </p:sp>
      <p:sp>
        <p:nvSpPr>
          <p:cNvPr id="3" name="Content Placeholder 2"/>
          <p:cNvSpPr>
            <a:spLocks noGrp="1"/>
          </p:cNvSpPr>
          <p:nvPr>
            <p:ph sz="quarter" idx="1"/>
          </p:nvPr>
        </p:nvSpPr>
        <p:spPr>
          <a:xfrm>
            <a:off x="457200" y="2286000"/>
            <a:ext cx="8229600" cy="4114800"/>
          </a:xfrm>
        </p:spPr>
        <p:txBody>
          <a:bodyPr>
            <a:normAutofit/>
          </a:bodyPr>
          <a:lstStyle/>
          <a:p>
            <a:r>
              <a:rPr lang="en-US" sz="3200" dirty="0" smtClean="0"/>
              <a:t>Prevent the death.</a:t>
            </a:r>
          </a:p>
          <a:p>
            <a:endParaRPr lang="en-US" sz="3200" dirty="0" smtClean="0"/>
          </a:p>
          <a:p>
            <a:r>
              <a:rPr lang="en-US" sz="3200" dirty="0" smtClean="0"/>
              <a:t>Pronounce the person dead.</a:t>
            </a:r>
          </a:p>
          <a:p>
            <a:endParaRPr lang="en-US" sz="3200" dirty="0" smtClean="0"/>
          </a:p>
          <a:p>
            <a:r>
              <a:rPr lang="en-US" sz="3200" dirty="0" smtClean="0"/>
              <a:t>Ascertain the cause of death, time of death, etc.</a:t>
            </a:r>
            <a:endParaRPr lang="en-US"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u="sng" dirty="0" smtClean="0"/>
              <a:t>DEFINITIONS OF DEATH</a:t>
            </a:r>
            <a:endParaRPr lang="en-US" sz="4800" b="1" u="sng" dirty="0"/>
          </a:p>
        </p:txBody>
      </p:sp>
      <p:sp>
        <p:nvSpPr>
          <p:cNvPr id="3" name="Content Placeholder 2"/>
          <p:cNvSpPr>
            <a:spLocks noGrp="1"/>
          </p:cNvSpPr>
          <p:nvPr>
            <p:ph sz="quarter" idx="1"/>
          </p:nvPr>
        </p:nvSpPr>
        <p:spPr>
          <a:xfrm>
            <a:off x="457200" y="1752600"/>
            <a:ext cx="8229600" cy="5029200"/>
          </a:xfrm>
        </p:spPr>
        <p:txBody>
          <a:bodyPr>
            <a:normAutofit/>
          </a:bodyPr>
          <a:lstStyle/>
          <a:p>
            <a:r>
              <a:rPr lang="en-US" sz="2800" b="1" u="sng" dirty="0" smtClean="0"/>
              <a:t>LEGAL</a:t>
            </a:r>
            <a:r>
              <a:rPr lang="en-US" sz="2800" dirty="0" smtClean="0"/>
              <a:t> :- according to Black’s law dictionary –</a:t>
            </a:r>
          </a:p>
          <a:p>
            <a:pPr>
              <a:buNone/>
            </a:pPr>
            <a:r>
              <a:rPr lang="en-US" sz="2800" dirty="0" smtClean="0"/>
              <a:t>        “cessation of life or ceasing to exist.” </a:t>
            </a:r>
          </a:p>
          <a:p>
            <a:pPr>
              <a:buNone/>
            </a:pPr>
            <a:endParaRPr lang="en-US" sz="2800" dirty="0" smtClean="0"/>
          </a:p>
          <a:p>
            <a:r>
              <a:rPr lang="en-US" sz="2800" b="1" u="sng" dirty="0" smtClean="0"/>
              <a:t>MEDICAL</a:t>
            </a:r>
            <a:r>
              <a:rPr lang="en-US" sz="2800" dirty="0" smtClean="0"/>
              <a:t> :- “Total stoppage of circulation with consequent cessation of vital functions.”</a:t>
            </a:r>
          </a:p>
          <a:p>
            <a:pPr>
              <a:buNone/>
            </a:pPr>
            <a:endParaRPr lang="en-US" sz="2800" dirty="0" smtClean="0"/>
          </a:p>
          <a:p>
            <a:r>
              <a:rPr lang="en-US" sz="2800" b="1" u="sng" dirty="0" smtClean="0"/>
              <a:t>MEDICO – LEGAL </a:t>
            </a:r>
            <a:r>
              <a:rPr lang="en-US" sz="2800" dirty="0" smtClean="0"/>
              <a:t>:- “Death is permanent and irreversible cessation of the three interlinked systems of the body (tripod of life) – nervous, circulatory and respiratory systems.”</a:t>
            </a:r>
            <a:endParaRPr lang="en-US"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u="sng" dirty="0" smtClean="0"/>
              <a:t>IMPORTANCE OF DEATH</a:t>
            </a:r>
            <a:endParaRPr lang="en-US" sz="4800" b="1" u="sng" dirty="0"/>
          </a:p>
        </p:txBody>
      </p:sp>
      <p:sp>
        <p:nvSpPr>
          <p:cNvPr id="3" name="Content Placeholder 2"/>
          <p:cNvSpPr>
            <a:spLocks noGrp="1"/>
          </p:cNvSpPr>
          <p:nvPr>
            <p:ph sz="quarter" idx="1"/>
          </p:nvPr>
        </p:nvSpPr>
        <p:spPr>
          <a:xfrm>
            <a:off x="685800" y="1828800"/>
            <a:ext cx="7772400" cy="4572000"/>
          </a:xfrm>
        </p:spPr>
        <p:txBody>
          <a:bodyPr/>
          <a:lstStyle/>
          <a:p>
            <a:r>
              <a:rPr lang="en-US" sz="2800" dirty="0" smtClean="0"/>
              <a:t>MEDICO – LEGAL ASPECTS.</a:t>
            </a:r>
          </a:p>
          <a:p>
            <a:endParaRPr lang="en-US" sz="2800" dirty="0" smtClean="0"/>
          </a:p>
          <a:p>
            <a:r>
              <a:rPr lang="en-US" sz="2800" dirty="0" smtClean="0"/>
              <a:t>TRANPLANTATION OF TISSUE OR ORGANS</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762000"/>
            <a:ext cx="8001000" cy="5791200"/>
          </a:xfrm>
        </p:spPr>
        <p:txBody>
          <a:bodyPr>
            <a:normAutofit/>
          </a:bodyPr>
          <a:lstStyle/>
          <a:p>
            <a:pPr algn="ctr"/>
            <a:r>
              <a:rPr lang="en-US" sz="2800" dirty="0" smtClean="0"/>
              <a:t>Clinical or systemic deaths are known as </a:t>
            </a:r>
            <a:r>
              <a:rPr lang="en-US" sz="2800" b="1" u="sng" dirty="0" smtClean="0"/>
              <a:t>somatic deaths</a:t>
            </a:r>
            <a:r>
              <a:rPr lang="en-US" sz="2800" dirty="0" smtClean="0"/>
              <a:t>.</a:t>
            </a:r>
          </a:p>
          <a:p>
            <a:pPr algn="ctr"/>
            <a:endParaRPr lang="en-US" sz="2800" dirty="0" smtClean="0"/>
          </a:p>
          <a:p>
            <a:pPr algn="ctr"/>
            <a:endParaRPr lang="en-US" sz="2800" dirty="0" smtClean="0"/>
          </a:p>
          <a:p>
            <a:pPr algn="ctr"/>
            <a:r>
              <a:rPr lang="en-US" sz="2800" dirty="0" smtClean="0"/>
              <a:t>Stoppage of oxygen supply.</a:t>
            </a:r>
          </a:p>
          <a:p>
            <a:pPr algn="ctr"/>
            <a:endParaRPr lang="en-US" sz="2800" dirty="0" smtClean="0"/>
          </a:p>
          <a:p>
            <a:pPr algn="ctr"/>
            <a:endParaRPr lang="en-US" sz="2800" dirty="0" smtClean="0"/>
          </a:p>
          <a:p>
            <a:pPr algn="ctr"/>
            <a:r>
              <a:rPr lang="en-US" sz="2800" dirty="0" smtClean="0"/>
              <a:t>Death of cells of tissues or organs.</a:t>
            </a:r>
          </a:p>
          <a:p>
            <a:pPr algn="ctr"/>
            <a:endParaRPr lang="en-US" sz="2800" dirty="0" smtClean="0"/>
          </a:p>
          <a:p>
            <a:pPr algn="ctr"/>
            <a:endParaRPr lang="en-US" sz="2800" b="1" u="sng" dirty="0" smtClean="0"/>
          </a:p>
          <a:p>
            <a:pPr algn="ctr"/>
            <a:r>
              <a:rPr lang="en-US" sz="2800" b="1" u="sng" dirty="0" smtClean="0"/>
              <a:t>Cellular or molecular death</a:t>
            </a:r>
          </a:p>
        </p:txBody>
      </p:sp>
      <p:sp>
        <p:nvSpPr>
          <p:cNvPr id="4" name="Down Arrow 3"/>
          <p:cNvSpPr/>
          <p:nvPr/>
        </p:nvSpPr>
        <p:spPr>
          <a:xfrm>
            <a:off x="4343400" y="1752600"/>
            <a:ext cx="484632"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own Arrow 4"/>
          <p:cNvSpPr/>
          <p:nvPr/>
        </p:nvSpPr>
        <p:spPr>
          <a:xfrm>
            <a:off x="4343400" y="3276600"/>
            <a:ext cx="484632" cy="76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4343400" y="4724400"/>
            <a:ext cx="484632" cy="838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762000"/>
            <a:ext cx="8229600" cy="5715000"/>
          </a:xfrm>
        </p:spPr>
        <p:txBody>
          <a:bodyPr>
            <a:normAutofit fontScale="85000" lnSpcReduction="20000"/>
          </a:bodyPr>
          <a:lstStyle/>
          <a:p>
            <a:r>
              <a:rPr lang="en-US" sz="3200" dirty="0" smtClean="0"/>
              <a:t>Brain cells :- within 5 minutes after somatic death.</a:t>
            </a:r>
          </a:p>
          <a:p>
            <a:endParaRPr lang="en-US" sz="3200" dirty="0" smtClean="0"/>
          </a:p>
          <a:p>
            <a:r>
              <a:rPr lang="en-US" sz="3200" dirty="0" smtClean="0"/>
              <a:t>Muscles :- death starts by end of 1</a:t>
            </a:r>
            <a:r>
              <a:rPr lang="en-US" sz="3200" baseline="30000" dirty="0" smtClean="0"/>
              <a:t>st</a:t>
            </a:r>
            <a:r>
              <a:rPr lang="en-US" sz="3200" dirty="0" smtClean="0"/>
              <a:t> hour after somatic death.</a:t>
            </a:r>
          </a:p>
          <a:p>
            <a:endParaRPr lang="en-US" sz="3200" dirty="0" smtClean="0"/>
          </a:p>
          <a:p>
            <a:r>
              <a:rPr lang="en-US" sz="3200" dirty="0" smtClean="0"/>
              <a:t>Blood cells and cornea :- 6 hours.</a:t>
            </a:r>
          </a:p>
          <a:p>
            <a:endParaRPr lang="en-US" sz="3200" dirty="0" smtClean="0"/>
          </a:p>
          <a:p>
            <a:r>
              <a:rPr lang="en-US" sz="3200" dirty="0" smtClean="0"/>
              <a:t>Skin – 24 hours</a:t>
            </a:r>
          </a:p>
          <a:p>
            <a:endParaRPr lang="en-US" sz="3200" dirty="0" smtClean="0"/>
          </a:p>
          <a:p>
            <a:r>
              <a:rPr lang="en-US" sz="3200" dirty="0" smtClean="0"/>
              <a:t>Bone – 48 hours</a:t>
            </a:r>
          </a:p>
          <a:p>
            <a:endParaRPr lang="en-US" sz="3200" dirty="0" smtClean="0"/>
          </a:p>
          <a:p>
            <a:r>
              <a:rPr lang="en-US" sz="3200" dirty="0" smtClean="0"/>
              <a:t>Blood vessels – 72 hours</a:t>
            </a:r>
          </a:p>
          <a:p>
            <a:endParaRPr lang="en-US" sz="3200" dirty="0" smtClean="0"/>
          </a:p>
          <a:p>
            <a:r>
              <a:rPr lang="en-US" sz="3200" dirty="0" smtClean="0"/>
              <a:t>Organs like liver, kidney and heart die early. Fibrous tissue dies late.</a:t>
            </a:r>
            <a:endParaRPr lang="en-US" sz="3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u="sng" dirty="0" smtClean="0"/>
              <a:t>BRAIN DEATH</a:t>
            </a:r>
            <a:endParaRPr lang="en-US" sz="4800" b="1" u="sng" dirty="0"/>
          </a:p>
        </p:txBody>
      </p:sp>
      <p:sp>
        <p:nvSpPr>
          <p:cNvPr id="3" name="Content Placeholder 2"/>
          <p:cNvSpPr>
            <a:spLocks noGrp="1"/>
          </p:cNvSpPr>
          <p:nvPr>
            <p:ph sz="quarter" idx="1"/>
          </p:nvPr>
        </p:nvSpPr>
        <p:spPr/>
        <p:txBody>
          <a:bodyPr>
            <a:normAutofit/>
          </a:bodyPr>
          <a:lstStyle/>
          <a:p>
            <a:r>
              <a:rPr lang="en-US" sz="3200" dirty="0" smtClean="0"/>
              <a:t>Cortical death.</a:t>
            </a:r>
          </a:p>
          <a:p>
            <a:endParaRPr lang="en-US" sz="3200" dirty="0" smtClean="0"/>
          </a:p>
          <a:p>
            <a:r>
              <a:rPr lang="en-US" sz="3200" dirty="0" smtClean="0"/>
              <a:t>Brainstem death</a:t>
            </a:r>
          </a:p>
          <a:p>
            <a:endParaRPr lang="en-US" sz="3200" dirty="0" smtClean="0"/>
          </a:p>
          <a:p>
            <a:r>
              <a:rPr lang="en-US" sz="3200" dirty="0" smtClean="0"/>
              <a:t>Both Cortical and Brainstem death.</a:t>
            </a:r>
          </a:p>
          <a:p>
            <a:endParaRPr lang="en-US" sz="3200" dirty="0" smtClean="0"/>
          </a:p>
          <a:p>
            <a:pPr>
              <a:buFont typeface="Wingdings" pitchFamily="2" charset="2"/>
              <a:buChar char="Ø"/>
            </a:pPr>
            <a:r>
              <a:rPr lang="en-US" sz="3200" dirty="0" smtClean="0"/>
              <a:t> Called as </a:t>
            </a:r>
            <a:r>
              <a:rPr lang="en-US" sz="3200" b="1" u="sng" dirty="0" smtClean="0"/>
              <a:t>“LIVING CADEVERS.</a:t>
            </a:r>
            <a:r>
              <a:rPr lang="en-US" sz="3200" dirty="0" smtClean="0"/>
              <a:t>”</a:t>
            </a:r>
            <a:endParaRPr lang="en-US" sz="3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u="sng" dirty="0" smtClean="0"/>
              <a:t>BRAINSTEM DEATH</a:t>
            </a:r>
            <a:endParaRPr lang="en-US" sz="4800" b="1" u="sng" dirty="0"/>
          </a:p>
        </p:txBody>
      </p:sp>
      <p:sp>
        <p:nvSpPr>
          <p:cNvPr id="3" name="Content Placeholder 2"/>
          <p:cNvSpPr>
            <a:spLocks noGrp="1"/>
          </p:cNvSpPr>
          <p:nvPr>
            <p:ph sz="quarter" idx="1"/>
          </p:nvPr>
        </p:nvSpPr>
        <p:spPr>
          <a:xfrm>
            <a:off x="457200" y="1447800"/>
            <a:ext cx="8229600" cy="5181600"/>
          </a:xfrm>
        </p:spPr>
        <p:txBody>
          <a:bodyPr>
            <a:normAutofit lnSpcReduction="10000"/>
          </a:bodyPr>
          <a:lstStyle/>
          <a:p>
            <a:r>
              <a:rPr lang="en-US" sz="3200" dirty="0" smtClean="0"/>
              <a:t>Diagnosed clinically by :- Harvard criteria</a:t>
            </a:r>
          </a:p>
          <a:p>
            <a:pPr marL="514350" indent="-514350">
              <a:buAutoNum type="arabicParenR"/>
            </a:pPr>
            <a:r>
              <a:rPr lang="en-US" sz="3200" dirty="0" smtClean="0"/>
              <a:t>Absence of corneal and cough reflex.</a:t>
            </a:r>
          </a:p>
          <a:p>
            <a:pPr marL="514350" indent="-514350">
              <a:buAutoNum type="arabicParenR"/>
            </a:pPr>
            <a:r>
              <a:rPr lang="en-US" sz="3200" dirty="0" smtClean="0"/>
              <a:t>Dilated and fixed pupil, not reactive to light.</a:t>
            </a:r>
          </a:p>
          <a:p>
            <a:pPr marL="514350" indent="-514350">
              <a:buAutoNum type="arabicParenR"/>
            </a:pPr>
            <a:r>
              <a:rPr lang="en-US" sz="3200" dirty="0" smtClean="0"/>
              <a:t>Absence of </a:t>
            </a:r>
            <a:r>
              <a:rPr lang="en-US" sz="3200" dirty="0" err="1" smtClean="0"/>
              <a:t>vestibulo</a:t>
            </a:r>
            <a:r>
              <a:rPr lang="en-US" sz="3200" dirty="0" smtClean="0"/>
              <a:t> – ocular reflex.</a:t>
            </a:r>
          </a:p>
          <a:p>
            <a:pPr marL="514350" indent="-514350">
              <a:buAutoNum type="arabicParenR"/>
            </a:pPr>
            <a:r>
              <a:rPr lang="en-US" sz="3200" dirty="0" smtClean="0"/>
              <a:t>Absence of cranial motor responses to painful stimuli.</a:t>
            </a:r>
          </a:p>
          <a:p>
            <a:pPr marL="514350" indent="-514350">
              <a:buAutoNum type="arabicParenR"/>
            </a:pPr>
            <a:r>
              <a:rPr lang="en-US" sz="3200" dirty="0" smtClean="0"/>
              <a:t>No movements, </a:t>
            </a:r>
            <a:r>
              <a:rPr lang="en-US" sz="3200" dirty="0" err="1" smtClean="0"/>
              <a:t>unresponsivity</a:t>
            </a:r>
            <a:r>
              <a:rPr lang="en-US" sz="3200" dirty="0" smtClean="0"/>
              <a:t>.</a:t>
            </a:r>
          </a:p>
          <a:p>
            <a:pPr marL="514350" indent="-514350">
              <a:buAutoNum type="arabicParenR"/>
            </a:pPr>
            <a:r>
              <a:rPr lang="en-US" sz="3200" dirty="0" smtClean="0"/>
              <a:t>Test withdrawal of respiratory aid for 30 seconds showing no revival.  </a:t>
            </a:r>
          </a:p>
          <a:p>
            <a:pPr marL="514350" indent="-514350">
              <a:buAutoNum type="arabicParenR"/>
            </a:pPr>
            <a:r>
              <a:rPr lang="en-US" sz="3200" dirty="0" err="1" smtClean="0"/>
              <a:t>Isoelectric</a:t>
            </a:r>
            <a:r>
              <a:rPr lang="en-US" sz="3200" dirty="0" smtClean="0"/>
              <a:t> EEG.</a:t>
            </a:r>
            <a:endParaRPr lang="en-US"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ctr"/>
            <a:r>
              <a:rPr lang="en-US" sz="4800" b="1" u="sng" dirty="0" smtClean="0"/>
              <a:t>PRECAUTIONS</a:t>
            </a:r>
            <a:endParaRPr lang="en-US" sz="4800" b="1" u="sng" dirty="0"/>
          </a:p>
        </p:txBody>
      </p:sp>
      <p:sp>
        <p:nvSpPr>
          <p:cNvPr id="3" name="Content Placeholder 2"/>
          <p:cNvSpPr>
            <a:spLocks noGrp="1"/>
          </p:cNvSpPr>
          <p:nvPr>
            <p:ph sz="quarter" idx="1"/>
          </p:nvPr>
        </p:nvSpPr>
        <p:spPr>
          <a:xfrm>
            <a:off x="304800" y="1295400"/>
            <a:ext cx="8534400" cy="5181600"/>
          </a:xfrm>
        </p:spPr>
        <p:txBody>
          <a:bodyPr>
            <a:normAutofit fontScale="92500" lnSpcReduction="20000"/>
          </a:bodyPr>
          <a:lstStyle/>
          <a:p>
            <a:r>
              <a:rPr lang="en-US" sz="3200" dirty="0" smtClean="0"/>
              <a:t>To avoid misdiagnosis :-</a:t>
            </a:r>
          </a:p>
          <a:p>
            <a:pPr marL="514350" indent="-514350">
              <a:buAutoNum type="arabicParenR"/>
            </a:pPr>
            <a:r>
              <a:rPr lang="en-US" sz="3200" dirty="0" smtClean="0"/>
              <a:t>Rule out hypothermia – temperature above 35 degree </a:t>
            </a:r>
            <a:r>
              <a:rPr lang="en-US" sz="3200" dirty="0" err="1" smtClean="0"/>
              <a:t>celsius</a:t>
            </a:r>
            <a:r>
              <a:rPr lang="en-US" sz="3200" dirty="0" smtClean="0"/>
              <a:t>.</a:t>
            </a:r>
          </a:p>
          <a:p>
            <a:pPr marL="514350" indent="-514350">
              <a:buAutoNum type="arabicParenR"/>
            </a:pPr>
            <a:endParaRPr lang="en-US" sz="3200" dirty="0" smtClean="0"/>
          </a:p>
          <a:p>
            <a:pPr marL="514350" indent="-514350">
              <a:buAutoNum type="arabicParenR"/>
            </a:pPr>
            <a:r>
              <a:rPr lang="en-US" sz="3200" dirty="0" smtClean="0"/>
              <a:t>Diagnosed by team of doctors – </a:t>
            </a:r>
            <a:r>
              <a:rPr lang="en-US" sz="3200" dirty="0" err="1" smtClean="0"/>
              <a:t>neurophysician</a:t>
            </a:r>
            <a:r>
              <a:rPr lang="en-US" sz="3200" dirty="0" smtClean="0"/>
              <a:t>, </a:t>
            </a:r>
            <a:r>
              <a:rPr lang="en-US" sz="3200" dirty="0" err="1" smtClean="0"/>
              <a:t>anaesthesist</a:t>
            </a:r>
            <a:r>
              <a:rPr lang="en-US" sz="3200" dirty="0" smtClean="0"/>
              <a:t>, experienced ICU Doctor.</a:t>
            </a:r>
          </a:p>
          <a:p>
            <a:pPr marL="514350" indent="-514350">
              <a:buAutoNum type="arabicParenR"/>
            </a:pPr>
            <a:endParaRPr lang="en-US" sz="3200" dirty="0" smtClean="0"/>
          </a:p>
          <a:p>
            <a:pPr marL="514350" indent="-514350">
              <a:buAutoNum type="arabicParenR"/>
            </a:pPr>
            <a:r>
              <a:rPr lang="en-US" sz="3200" dirty="0" smtClean="0"/>
              <a:t>Examined by the team </a:t>
            </a:r>
            <a:r>
              <a:rPr lang="en-US" sz="3200" dirty="0" err="1" smtClean="0"/>
              <a:t>atleast</a:t>
            </a:r>
            <a:r>
              <a:rPr lang="en-US" sz="3200" dirty="0" smtClean="0"/>
              <a:t> twice with a reasonable period of gap in between.</a:t>
            </a:r>
          </a:p>
          <a:p>
            <a:pPr marL="514350" indent="-514350">
              <a:buAutoNum type="arabicParenR"/>
            </a:pPr>
            <a:endParaRPr lang="en-US" sz="3200" dirty="0" smtClean="0"/>
          </a:p>
          <a:p>
            <a:pPr marL="514350" indent="-514350">
              <a:buAutoNum type="arabicParenR"/>
            </a:pPr>
            <a:r>
              <a:rPr lang="en-US" sz="3200" dirty="0" smtClean="0"/>
              <a:t>None of the team member should have any interest in transplantation of organ, removed from the subject</a:t>
            </a:r>
            <a:r>
              <a:rPr lang="en-US" dirty="0" smtClean="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7772400" cy="884238"/>
          </a:xfrm>
        </p:spPr>
        <p:txBody>
          <a:bodyPr>
            <a:normAutofit/>
          </a:bodyPr>
          <a:lstStyle/>
          <a:p>
            <a:pPr algn="ctr"/>
            <a:r>
              <a:rPr lang="en-US" sz="4800" b="1" u="sng" dirty="0" smtClean="0"/>
              <a:t>SUSPENDED ANIMATION</a:t>
            </a:r>
            <a:endParaRPr lang="en-US" sz="4800" b="1" u="sng" dirty="0"/>
          </a:p>
        </p:txBody>
      </p:sp>
      <p:sp>
        <p:nvSpPr>
          <p:cNvPr id="3" name="Content Placeholder 2"/>
          <p:cNvSpPr>
            <a:spLocks noGrp="1"/>
          </p:cNvSpPr>
          <p:nvPr>
            <p:ph sz="quarter" idx="1"/>
          </p:nvPr>
        </p:nvSpPr>
        <p:spPr>
          <a:xfrm>
            <a:off x="457200" y="1371600"/>
            <a:ext cx="8229600" cy="5105400"/>
          </a:xfrm>
        </p:spPr>
        <p:txBody>
          <a:bodyPr>
            <a:normAutofit/>
          </a:bodyPr>
          <a:lstStyle/>
          <a:p>
            <a:r>
              <a:rPr lang="en-US" sz="2800" dirty="0" smtClean="0"/>
              <a:t>Also called APPARENT DEATH.</a:t>
            </a:r>
          </a:p>
          <a:p>
            <a:endParaRPr lang="en-US" sz="2800" dirty="0" smtClean="0"/>
          </a:p>
          <a:p>
            <a:r>
              <a:rPr lang="en-US" sz="2800" dirty="0" smtClean="0"/>
              <a:t>Vital functions are reduced to a minimum.</a:t>
            </a:r>
          </a:p>
          <a:p>
            <a:endParaRPr lang="en-US" sz="2800" dirty="0" smtClean="0"/>
          </a:p>
          <a:p>
            <a:r>
              <a:rPr lang="en-US" sz="2800" dirty="0" smtClean="0"/>
              <a:t>Reversible – death like state.</a:t>
            </a:r>
          </a:p>
          <a:p>
            <a:endParaRPr lang="en-US" sz="2800" dirty="0" smtClean="0"/>
          </a:p>
          <a:p>
            <a:r>
              <a:rPr lang="en-US" sz="2800" dirty="0" smtClean="0"/>
              <a:t>Can occur in :- drowning, electrocution, extreme cold (hypothermia) – involuntary.</a:t>
            </a:r>
          </a:p>
          <a:p>
            <a:endParaRPr lang="en-US" sz="2800" dirty="0" smtClean="0"/>
          </a:p>
          <a:p>
            <a:r>
              <a:rPr lang="en-US" sz="2800" dirty="0" smtClean="0"/>
              <a:t>Practiced by YOGI’S – voluntary.</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229600" cy="6019800"/>
          </a:xfrm>
        </p:spPr>
        <p:txBody>
          <a:bodyPr>
            <a:normAutofit/>
          </a:bodyPr>
          <a:lstStyle/>
          <a:p>
            <a:r>
              <a:rPr lang="en-US" sz="3200" b="1" u="sng" dirty="0" smtClean="0"/>
              <a:t>NATURAL DEATH </a:t>
            </a:r>
            <a:r>
              <a:rPr lang="en-US" sz="3200" dirty="0" smtClean="0"/>
              <a:t>:- </a:t>
            </a:r>
          </a:p>
          <a:p>
            <a:pPr>
              <a:buNone/>
            </a:pPr>
            <a:r>
              <a:rPr lang="en-US" sz="3200" dirty="0" smtClean="0"/>
              <a:t>    “Death due to any natural disease, pathological condition, old age, debility or </a:t>
            </a:r>
            <a:r>
              <a:rPr lang="en-US" sz="3200" dirty="0" err="1" smtClean="0"/>
              <a:t>devitalisation</a:t>
            </a:r>
            <a:r>
              <a:rPr lang="en-US" sz="3200" dirty="0" smtClean="0"/>
              <a:t> – where death is not intended, attempted and is not accidental.”</a:t>
            </a:r>
          </a:p>
          <a:p>
            <a:endParaRPr lang="en-US" sz="3200" dirty="0" smtClean="0"/>
          </a:p>
          <a:p>
            <a:r>
              <a:rPr lang="en-US" sz="3200" b="1" u="sng" dirty="0" smtClean="0"/>
              <a:t>SUDDEN DEATH </a:t>
            </a:r>
            <a:r>
              <a:rPr lang="en-US" sz="3200" dirty="0" smtClean="0"/>
              <a:t>:- </a:t>
            </a:r>
          </a:p>
          <a:p>
            <a:pPr>
              <a:buNone/>
            </a:pPr>
            <a:r>
              <a:rPr lang="en-US" sz="3200" dirty="0" smtClean="0"/>
              <a:t>    “Death not known to have been caused by any trauma, poisoning or violent asphyxia, and where death occurs all of a sudden or within 24 hours of onset of terminal symptoms.”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u="sng" dirty="0" smtClean="0"/>
              <a:t>CAUSES OF SUDDEN DEATH</a:t>
            </a:r>
            <a:endParaRPr lang="en-US" sz="4800" b="1" u="sng" dirty="0"/>
          </a:p>
        </p:txBody>
      </p:sp>
      <p:sp>
        <p:nvSpPr>
          <p:cNvPr id="3" name="Content Placeholder 2"/>
          <p:cNvSpPr>
            <a:spLocks noGrp="1"/>
          </p:cNvSpPr>
          <p:nvPr>
            <p:ph sz="quarter" idx="1"/>
          </p:nvPr>
        </p:nvSpPr>
        <p:spPr>
          <a:xfrm>
            <a:off x="914400" y="1600200"/>
            <a:ext cx="7772400" cy="4572000"/>
          </a:xfrm>
        </p:spPr>
        <p:txBody>
          <a:bodyPr>
            <a:normAutofit/>
          </a:bodyPr>
          <a:lstStyle/>
          <a:p>
            <a:pPr marL="514350" indent="-514350">
              <a:buAutoNum type="arabicParenR"/>
            </a:pPr>
            <a:r>
              <a:rPr lang="en-US" sz="3200" dirty="0" smtClean="0"/>
              <a:t>CARDIOVASCULAR        :- 45%</a:t>
            </a:r>
          </a:p>
          <a:p>
            <a:pPr marL="514350" indent="-514350">
              <a:buAutoNum type="arabicParenR"/>
            </a:pPr>
            <a:r>
              <a:rPr lang="en-US" sz="3200" dirty="0" smtClean="0"/>
              <a:t>RESPIRATORY                 :- 20 %</a:t>
            </a:r>
          </a:p>
          <a:p>
            <a:pPr marL="514350" indent="-514350">
              <a:buAutoNum type="arabicParenR"/>
            </a:pPr>
            <a:r>
              <a:rPr lang="en-US" sz="3200" dirty="0" smtClean="0"/>
              <a:t>NERVOUS                        :- 15%</a:t>
            </a:r>
          </a:p>
          <a:p>
            <a:pPr marL="514350" indent="-514350">
              <a:buAutoNum type="arabicParenR"/>
            </a:pPr>
            <a:r>
              <a:rPr lang="en-US" sz="3200" dirty="0" smtClean="0"/>
              <a:t>GASTRO – INTESTINAL  :- 6%</a:t>
            </a:r>
          </a:p>
          <a:p>
            <a:pPr marL="514350" indent="-514350">
              <a:buAutoNum type="arabicParenR"/>
            </a:pPr>
            <a:r>
              <a:rPr lang="en-US" sz="3200" dirty="0" smtClean="0"/>
              <a:t>GENITO – URINARY       :- 4%</a:t>
            </a:r>
          </a:p>
          <a:p>
            <a:pPr marL="514350" indent="-514350">
              <a:buAutoNum type="arabicParenR"/>
            </a:pPr>
            <a:r>
              <a:rPr lang="en-US" sz="3200" dirty="0" smtClean="0"/>
              <a:t>MISCELLANEOUS           :- 10%</a:t>
            </a:r>
            <a:endParaRPr lang="en-US" sz="3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u="sng" dirty="0" smtClean="0"/>
              <a:t>MODES OF DEATH</a:t>
            </a:r>
            <a:endParaRPr lang="en-US" sz="4800" b="1" u="sng" dirty="0"/>
          </a:p>
        </p:txBody>
      </p:sp>
      <p:sp>
        <p:nvSpPr>
          <p:cNvPr id="3" name="Content Placeholder 2"/>
          <p:cNvSpPr>
            <a:spLocks noGrp="1"/>
          </p:cNvSpPr>
          <p:nvPr>
            <p:ph sz="quarter" idx="1"/>
          </p:nvPr>
        </p:nvSpPr>
        <p:spPr>
          <a:xfrm>
            <a:off x="457200" y="1447800"/>
            <a:ext cx="8229600" cy="5029200"/>
          </a:xfrm>
        </p:spPr>
        <p:txBody>
          <a:bodyPr>
            <a:normAutofit/>
          </a:bodyPr>
          <a:lstStyle/>
          <a:p>
            <a:r>
              <a:rPr lang="en-US" sz="3200" dirty="0" smtClean="0"/>
              <a:t>Process of death can be initiated by failure of any one of the 3 </a:t>
            </a:r>
            <a:r>
              <a:rPr lang="en-US" sz="3200" smtClean="0"/>
              <a:t>vital systems </a:t>
            </a:r>
            <a:r>
              <a:rPr lang="en-US" sz="3200" dirty="0" smtClean="0"/>
              <a:t>of life :-</a:t>
            </a:r>
          </a:p>
          <a:p>
            <a:endParaRPr lang="en-US" sz="3200" dirty="0" smtClean="0"/>
          </a:p>
          <a:p>
            <a:pPr marL="514350" indent="-514350">
              <a:buAutoNum type="arabicParenR"/>
            </a:pPr>
            <a:r>
              <a:rPr lang="en-US" sz="3200" dirty="0" smtClean="0"/>
              <a:t>Failure of nervous system = </a:t>
            </a:r>
            <a:r>
              <a:rPr lang="en-US" sz="3200" b="1" dirty="0" smtClean="0"/>
              <a:t>COMA</a:t>
            </a:r>
            <a:r>
              <a:rPr lang="en-US" sz="3200" dirty="0" smtClean="0"/>
              <a:t>.</a:t>
            </a:r>
          </a:p>
          <a:p>
            <a:pPr marL="514350" indent="-514350">
              <a:buAutoNum type="arabicParenR"/>
            </a:pPr>
            <a:endParaRPr lang="en-US" sz="3200" dirty="0" smtClean="0"/>
          </a:p>
          <a:p>
            <a:pPr marL="514350" indent="-514350">
              <a:buAutoNum type="arabicParenR"/>
            </a:pPr>
            <a:r>
              <a:rPr lang="en-US" sz="3200" dirty="0" smtClean="0"/>
              <a:t>Failure of circulatory system = </a:t>
            </a:r>
            <a:r>
              <a:rPr lang="en-US" sz="3200" b="1" dirty="0" smtClean="0"/>
              <a:t>SYNCOPE</a:t>
            </a:r>
            <a:r>
              <a:rPr lang="en-US" sz="3200" dirty="0" smtClean="0"/>
              <a:t>.</a:t>
            </a:r>
          </a:p>
          <a:p>
            <a:pPr marL="514350" indent="-514350">
              <a:buAutoNum type="arabicParenR"/>
            </a:pPr>
            <a:endParaRPr lang="en-US" sz="3200" dirty="0" smtClean="0"/>
          </a:p>
          <a:p>
            <a:pPr marL="514350" indent="-514350">
              <a:buAutoNum type="arabicParenR"/>
            </a:pPr>
            <a:r>
              <a:rPr lang="en-US" sz="3200" dirty="0" smtClean="0"/>
              <a:t>Failure of respiratory system = </a:t>
            </a:r>
            <a:r>
              <a:rPr lang="en-US" sz="3200" b="1" dirty="0" smtClean="0"/>
              <a:t>ASPHYXIA</a:t>
            </a:r>
            <a:r>
              <a:rPr lang="en-US" sz="3200" dirty="0" smtClean="0"/>
              <a:t>.</a:t>
            </a:r>
            <a:endParaRPr lang="en-US"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44562"/>
          </a:xfrm>
        </p:spPr>
        <p:txBody>
          <a:bodyPr>
            <a:normAutofit/>
          </a:bodyPr>
          <a:lstStyle/>
          <a:p>
            <a:pPr algn="ctr"/>
            <a:r>
              <a:rPr lang="en-US" sz="4800" b="1" u="sng" dirty="0" smtClean="0"/>
              <a:t>COMA</a:t>
            </a:r>
            <a:endParaRPr lang="en-US" sz="4800" b="1" u="sng" dirty="0"/>
          </a:p>
        </p:txBody>
      </p:sp>
      <p:sp>
        <p:nvSpPr>
          <p:cNvPr id="3" name="Content Placeholder 2"/>
          <p:cNvSpPr>
            <a:spLocks noGrp="1"/>
          </p:cNvSpPr>
          <p:nvPr>
            <p:ph sz="quarter" idx="1"/>
          </p:nvPr>
        </p:nvSpPr>
        <p:spPr>
          <a:xfrm>
            <a:off x="609600" y="1447800"/>
            <a:ext cx="8077200" cy="4876800"/>
          </a:xfrm>
        </p:spPr>
        <p:txBody>
          <a:bodyPr/>
          <a:lstStyle/>
          <a:p>
            <a:r>
              <a:rPr lang="en-US" sz="3200" dirty="0" smtClean="0"/>
              <a:t>Loss of consciousness :- </a:t>
            </a:r>
          </a:p>
          <a:p>
            <a:pPr marL="514350" indent="-514350">
              <a:buAutoNum type="arabicParenR"/>
            </a:pPr>
            <a:r>
              <a:rPr lang="en-US" sz="3200" b="1" u="sng" dirty="0" smtClean="0"/>
              <a:t>Deep coma </a:t>
            </a:r>
            <a:r>
              <a:rPr lang="en-US" sz="3200" dirty="0" smtClean="0"/>
              <a:t>= full unconsciousness without any response to stimulus. All reflexes are lost.</a:t>
            </a:r>
          </a:p>
          <a:p>
            <a:pPr marL="514350" indent="-514350">
              <a:buAutoNum type="arabicParenR"/>
            </a:pPr>
            <a:endParaRPr lang="en-US" sz="3200" dirty="0" smtClean="0"/>
          </a:p>
          <a:p>
            <a:pPr marL="514350" indent="-514350">
              <a:buAutoNum type="arabicParenR"/>
            </a:pPr>
            <a:r>
              <a:rPr lang="en-US" sz="3200" b="1" u="sng" dirty="0" smtClean="0"/>
              <a:t>Partial coma </a:t>
            </a:r>
            <a:r>
              <a:rPr lang="en-US" sz="3200" dirty="0" smtClean="0"/>
              <a:t>= partially conscious, responds to deep and painful stimuli. Reflexes may be sluggish, normal or even brisk at times.</a:t>
            </a:r>
          </a:p>
          <a:p>
            <a:pPr marL="514350" indent="-514350">
              <a:buAutoNum type="arabicParenR"/>
            </a:pP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772400" cy="1143000"/>
          </a:xfrm>
        </p:spPr>
        <p:txBody>
          <a:bodyPr>
            <a:normAutofit/>
          </a:bodyPr>
          <a:lstStyle/>
          <a:p>
            <a:pPr algn="ctr"/>
            <a:r>
              <a:rPr lang="en-US" sz="4400" b="1" u="sng" dirty="0" smtClean="0"/>
              <a:t>CAUSES OF COMA</a:t>
            </a:r>
            <a:endParaRPr lang="en-US" sz="4400" b="1" u="sng" dirty="0"/>
          </a:p>
        </p:txBody>
      </p:sp>
      <p:sp>
        <p:nvSpPr>
          <p:cNvPr id="3" name="Content Placeholder 2"/>
          <p:cNvSpPr>
            <a:spLocks noGrp="1"/>
          </p:cNvSpPr>
          <p:nvPr>
            <p:ph sz="quarter" idx="1"/>
          </p:nvPr>
        </p:nvSpPr>
        <p:spPr>
          <a:xfrm>
            <a:off x="533400" y="1219200"/>
            <a:ext cx="8153400" cy="5029200"/>
          </a:xfrm>
        </p:spPr>
        <p:txBody>
          <a:bodyPr>
            <a:noAutofit/>
          </a:bodyPr>
          <a:lstStyle/>
          <a:p>
            <a:pPr marL="514350" indent="-514350">
              <a:buAutoNum type="arabicParenR"/>
            </a:pPr>
            <a:r>
              <a:rPr lang="en-US" sz="3200" dirty="0" smtClean="0"/>
              <a:t>Cerebral compression – from head injury.</a:t>
            </a:r>
          </a:p>
          <a:p>
            <a:pPr marL="514350" indent="-514350">
              <a:buAutoNum type="arabicParenR"/>
            </a:pPr>
            <a:r>
              <a:rPr lang="en-US" sz="3200" dirty="0" smtClean="0"/>
              <a:t>Infections like </a:t>
            </a:r>
            <a:r>
              <a:rPr lang="en-US" sz="3200" dirty="0" err="1" smtClean="0"/>
              <a:t>encephlitis</a:t>
            </a:r>
            <a:r>
              <a:rPr lang="en-US" sz="3200" dirty="0" smtClean="0"/>
              <a:t>, meningitis, abscess etc.</a:t>
            </a:r>
          </a:p>
          <a:p>
            <a:pPr marL="514350" indent="-514350">
              <a:buAutoNum type="arabicParenR"/>
            </a:pPr>
            <a:r>
              <a:rPr lang="en-US" sz="3200" dirty="0" smtClean="0"/>
              <a:t>Compression caused by new growth.</a:t>
            </a:r>
          </a:p>
          <a:p>
            <a:pPr marL="514350" indent="-514350">
              <a:buAutoNum type="arabicParenR"/>
            </a:pPr>
            <a:r>
              <a:rPr lang="en-US" sz="3200" dirty="0" smtClean="0"/>
              <a:t>Metabolic disorders like diabetes, </a:t>
            </a:r>
            <a:r>
              <a:rPr lang="en-US" sz="3200" dirty="0" err="1" smtClean="0"/>
              <a:t>uraemia</a:t>
            </a:r>
            <a:r>
              <a:rPr lang="en-US" sz="3200" dirty="0" smtClean="0"/>
              <a:t>.</a:t>
            </a:r>
          </a:p>
          <a:p>
            <a:pPr marL="514350" indent="-514350">
              <a:buAutoNum type="arabicParenR"/>
            </a:pPr>
            <a:r>
              <a:rPr lang="en-US" sz="3200" dirty="0" smtClean="0"/>
              <a:t>Lack of circulation in brain – embolism or block of carotid or vertebral arteries.</a:t>
            </a:r>
          </a:p>
          <a:p>
            <a:pPr marL="514350" indent="-514350">
              <a:buAutoNum type="arabicParenR"/>
            </a:pPr>
            <a:r>
              <a:rPr lang="en-US" sz="3200" dirty="0" smtClean="0"/>
              <a:t>Drugs or poisons – opium, alcohol, CO, CO2, chloroform.</a:t>
            </a:r>
          </a:p>
          <a:p>
            <a:pPr marL="514350" indent="-514350">
              <a:buAutoNum type="arabicParenR"/>
            </a:pPr>
            <a:r>
              <a:rPr lang="en-US" sz="3200" dirty="0" smtClean="0"/>
              <a:t>Miscellaneous – epilepsy, heat stroke, hypoxia of any origin.</a:t>
            </a:r>
            <a:endParaRPr lang="en-US" sz="3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68362"/>
          </a:xfrm>
        </p:spPr>
        <p:txBody>
          <a:bodyPr>
            <a:normAutofit fontScale="90000"/>
          </a:bodyPr>
          <a:lstStyle/>
          <a:p>
            <a:pPr algn="ctr"/>
            <a:r>
              <a:rPr lang="en-US" sz="4800" b="1" u="sng" dirty="0" smtClean="0"/>
              <a:t>SYNCOPE</a:t>
            </a:r>
            <a:endParaRPr lang="en-US" sz="4800" b="1" u="sng" dirty="0"/>
          </a:p>
        </p:txBody>
      </p:sp>
      <p:sp>
        <p:nvSpPr>
          <p:cNvPr id="3" name="Content Placeholder 2"/>
          <p:cNvSpPr>
            <a:spLocks noGrp="1"/>
          </p:cNvSpPr>
          <p:nvPr>
            <p:ph sz="quarter" idx="1"/>
          </p:nvPr>
        </p:nvSpPr>
        <p:spPr>
          <a:xfrm>
            <a:off x="609600" y="1066800"/>
            <a:ext cx="8077200" cy="5638800"/>
          </a:xfrm>
        </p:spPr>
        <p:txBody>
          <a:bodyPr>
            <a:noAutofit/>
          </a:bodyPr>
          <a:lstStyle/>
          <a:p>
            <a:pPr algn="ctr"/>
            <a:r>
              <a:rPr lang="en-US" sz="2800" dirty="0" smtClean="0"/>
              <a:t>Circulatory collapse</a:t>
            </a:r>
          </a:p>
          <a:p>
            <a:pPr algn="ctr"/>
            <a:endParaRPr lang="en-US" sz="2800" dirty="0" smtClean="0"/>
          </a:p>
          <a:p>
            <a:pPr algn="ctr"/>
            <a:r>
              <a:rPr lang="en-US" sz="2800" dirty="0" smtClean="0"/>
              <a:t>Rapid, weak pulse &amp; reduced BP.</a:t>
            </a:r>
          </a:p>
          <a:p>
            <a:pPr algn="ctr"/>
            <a:endParaRPr lang="en-US" sz="2800" dirty="0" smtClean="0"/>
          </a:p>
          <a:p>
            <a:pPr algn="ctr"/>
            <a:r>
              <a:rPr lang="en-US" sz="2800" dirty="0" smtClean="0"/>
              <a:t>Air hunger, feeling of oppression in chest.</a:t>
            </a:r>
          </a:p>
          <a:p>
            <a:pPr algn="ctr"/>
            <a:endParaRPr lang="en-US" sz="2800" dirty="0" smtClean="0"/>
          </a:p>
          <a:p>
            <a:pPr algn="ctr"/>
            <a:r>
              <a:rPr lang="en-US" sz="2800" dirty="0" smtClean="0"/>
              <a:t>Ringing in the ear and dimness of vision.</a:t>
            </a:r>
          </a:p>
          <a:p>
            <a:pPr algn="ctr"/>
            <a:endParaRPr lang="en-US" sz="2800" dirty="0" smtClean="0"/>
          </a:p>
          <a:p>
            <a:pPr algn="ctr"/>
            <a:r>
              <a:rPr lang="en-US" sz="2800" dirty="0" smtClean="0"/>
              <a:t>Cyanosis, cold skin, sweating.</a:t>
            </a:r>
          </a:p>
          <a:p>
            <a:pPr algn="ctr"/>
            <a:endParaRPr lang="en-US" sz="2800" dirty="0" smtClean="0"/>
          </a:p>
          <a:p>
            <a:pPr algn="ctr"/>
            <a:r>
              <a:rPr lang="en-US" sz="2800" dirty="0" smtClean="0"/>
              <a:t>Vital </a:t>
            </a:r>
            <a:r>
              <a:rPr lang="en-US" sz="2800" dirty="0" err="1" smtClean="0"/>
              <a:t>centres</a:t>
            </a:r>
            <a:r>
              <a:rPr lang="en-US" sz="2800" dirty="0" smtClean="0"/>
              <a:t> at base of the brain fail.</a:t>
            </a:r>
            <a:endParaRPr lang="en-US" sz="2800" dirty="0"/>
          </a:p>
        </p:txBody>
      </p:sp>
      <p:sp>
        <p:nvSpPr>
          <p:cNvPr id="4" name="Down Arrow 3"/>
          <p:cNvSpPr/>
          <p:nvPr/>
        </p:nvSpPr>
        <p:spPr>
          <a:xfrm>
            <a:off x="4495800" y="16002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own Arrow 4"/>
          <p:cNvSpPr/>
          <p:nvPr/>
        </p:nvSpPr>
        <p:spPr>
          <a:xfrm>
            <a:off x="4495800" y="26670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4495800" y="36576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4495800" y="46482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a:off x="4495800" y="56388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u="sng" dirty="0" smtClean="0"/>
              <a:t>CAUSES ON SYNCOPE</a:t>
            </a:r>
            <a:endParaRPr lang="en-US" sz="4400" b="1" u="sng" dirty="0"/>
          </a:p>
        </p:txBody>
      </p:sp>
      <p:sp>
        <p:nvSpPr>
          <p:cNvPr id="3" name="Content Placeholder 2"/>
          <p:cNvSpPr>
            <a:spLocks noGrp="1"/>
          </p:cNvSpPr>
          <p:nvPr>
            <p:ph sz="quarter" idx="1"/>
          </p:nvPr>
        </p:nvSpPr>
        <p:spPr>
          <a:xfrm>
            <a:off x="914400" y="1676400"/>
            <a:ext cx="7772400" cy="4572000"/>
          </a:xfrm>
        </p:spPr>
        <p:txBody>
          <a:bodyPr>
            <a:normAutofit/>
          </a:bodyPr>
          <a:lstStyle/>
          <a:p>
            <a:r>
              <a:rPr lang="en-US" sz="3200" dirty="0" smtClean="0"/>
              <a:t>Pathology of heart.</a:t>
            </a:r>
          </a:p>
          <a:p>
            <a:r>
              <a:rPr lang="en-US" sz="3200" dirty="0" err="1" smtClean="0"/>
              <a:t>Vagal</a:t>
            </a:r>
            <a:r>
              <a:rPr lang="en-US" sz="3200" dirty="0" smtClean="0"/>
              <a:t> inhibition of heart.</a:t>
            </a:r>
          </a:p>
          <a:p>
            <a:r>
              <a:rPr lang="en-US" sz="3200" dirty="0" err="1" smtClean="0"/>
              <a:t>Anaemia</a:t>
            </a:r>
            <a:r>
              <a:rPr lang="en-US" sz="3200" dirty="0" smtClean="0"/>
              <a:t> – sudden blood loss &gt; 1/3</a:t>
            </a:r>
            <a:r>
              <a:rPr lang="en-US" sz="3200" baseline="30000" dirty="0" smtClean="0"/>
              <a:t>rd</a:t>
            </a:r>
            <a:r>
              <a:rPr lang="en-US" sz="3200" dirty="0" smtClean="0"/>
              <a:t> of total blood volume.</a:t>
            </a:r>
          </a:p>
          <a:p>
            <a:r>
              <a:rPr lang="en-US" sz="3200" dirty="0" smtClean="0"/>
              <a:t>Anoxia.</a:t>
            </a:r>
          </a:p>
          <a:p>
            <a:r>
              <a:rPr lang="en-US" sz="3200" dirty="0" smtClean="0"/>
              <a:t>Cardiac poisons.</a:t>
            </a:r>
          </a:p>
          <a:p>
            <a:r>
              <a:rPr lang="en-US" sz="3200" dirty="0" smtClean="0"/>
              <a:t>Over exercise or exhaustion.</a:t>
            </a:r>
            <a:endParaRPr lang="en-US"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92162"/>
          </a:xfrm>
        </p:spPr>
        <p:txBody>
          <a:bodyPr>
            <a:noAutofit/>
          </a:bodyPr>
          <a:lstStyle/>
          <a:p>
            <a:pPr algn="ctr"/>
            <a:r>
              <a:rPr lang="en-US" sz="4400" b="1" u="sng" dirty="0" smtClean="0"/>
              <a:t>ASPHYXIA</a:t>
            </a:r>
            <a:endParaRPr lang="en-US" sz="4400" b="1" u="sng" dirty="0"/>
          </a:p>
        </p:txBody>
      </p:sp>
      <p:sp>
        <p:nvSpPr>
          <p:cNvPr id="3" name="Content Placeholder 2"/>
          <p:cNvSpPr>
            <a:spLocks noGrp="1"/>
          </p:cNvSpPr>
          <p:nvPr>
            <p:ph sz="quarter" idx="1"/>
          </p:nvPr>
        </p:nvSpPr>
        <p:spPr>
          <a:xfrm>
            <a:off x="533400" y="1219200"/>
            <a:ext cx="8153400" cy="5257800"/>
          </a:xfrm>
        </p:spPr>
        <p:txBody>
          <a:bodyPr>
            <a:normAutofit/>
          </a:bodyPr>
          <a:lstStyle/>
          <a:p>
            <a:r>
              <a:rPr lang="en-US" sz="3200" dirty="0" smtClean="0"/>
              <a:t>In asphyxia, there is prevention of exchange of air between the atmosphere and the lungs alveoli and there is lack of oxygen supply to the tissues.</a:t>
            </a:r>
          </a:p>
          <a:p>
            <a:endParaRPr lang="en-US" sz="3200" dirty="0" smtClean="0"/>
          </a:p>
          <a:p>
            <a:r>
              <a:rPr lang="en-US" sz="3200" b="1" u="sng" dirty="0" smtClean="0"/>
              <a:t>Causes </a:t>
            </a:r>
            <a:r>
              <a:rPr lang="en-US" sz="3200" dirty="0" smtClean="0"/>
              <a:t>:-</a:t>
            </a:r>
          </a:p>
          <a:p>
            <a:pPr marL="514350" indent="-514350">
              <a:buAutoNum type="arabicParenR"/>
            </a:pPr>
            <a:r>
              <a:rPr lang="en-US" sz="3200" dirty="0" smtClean="0"/>
              <a:t>Mechanical.</a:t>
            </a:r>
          </a:p>
          <a:p>
            <a:pPr marL="514350" indent="-514350">
              <a:buAutoNum type="arabicParenR"/>
            </a:pPr>
            <a:r>
              <a:rPr lang="en-US" sz="3200" dirty="0" smtClean="0"/>
              <a:t>Toxic.</a:t>
            </a:r>
          </a:p>
          <a:p>
            <a:pPr marL="514350" indent="-514350">
              <a:buAutoNum type="arabicParenR"/>
            </a:pPr>
            <a:r>
              <a:rPr lang="en-US" sz="3200" dirty="0" smtClean="0"/>
              <a:t>Traumatic.</a:t>
            </a:r>
          </a:p>
          <a:p>
            <a:pPr marL="514350" indent="-514350">
              <a:buAutoNum type="arabicParenR"/>
            </a:pPr>
            <a:r>
              <a:rPr lang="en-US" sz="3200" dirty="0" smtClean="0"/>
              <a:t>Pathological. </a:t>
            </a:r>
          </a:p>
          <a:p>
            <a:pPr marL="514350" indent="-514350">
              <a:buAutoNum type="arabicParenR"/>
            </a:pPr>
            <a:endParaRPr lang="en-US" sz="3200" dirty="0" smtClean="0"/>
          </a:p>
          <a:p>
            <a:endParaRPr lang="en-US" dirty="0" smtClean="0"/>
          </a:p>
          <a:p>
            <a:endParaRPr 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248400"/>
          </a:xfrm>
        </p:spPr>
        <p:txBody>
          <a:bodyPr>
            <a:normAutofit/>
          </a:bodyPr>
          <a:lstStyle/>
          <a:p>
            <a:r>
              <a:rPr lang="en-US" b="1" u="sng" dirty="0" smtClean="0"/>
              <a:t>STAGES OF ASPHYXIA </a:t>
            </a:r>
            <a:r>
              <a:rPr lang="en-US" dirty="0" smtClean="0"/>
              <a:t>:- </a:t>
            </a:r>
          </a:p>
          <a:p>
            <a:pPr marL="514350" indent="-514350">
              <a:buAutoNum type="arabicParenR"/>
            </a:pPr>
            <a:r>
              <a:rPr lang="en-US" sz="2800" b="1" u="sng" dirty="0" smtClean="0"/>
              <a:t>Stage of </a:t>
            </a:r>
            <a:r>
              <a:rPr lang="en-US" sz="2800" b="1" u="sng" dirty="0" err="1" smtClean="0"/>
              <a:t>dyspnoea</a:t>
            </a:r>
            <a:r>
              <a:rPr lang="en-US" sz="2800" b="1" u="sng" dirty="0" smtClean="0"/>
              <a:t> </a:t>
            </a:r>
            <a:r>
              <a:rPr lang="en-US" sz="2800" dirty="0" smtClean="0"/>
              <a:t>-      CO2 level in blood, respiratory stimulation -&gt; increasing rate and depth of respiration. Increased pulse , BP. Headache and mild cyanosis.</a:t>
            </a:r>
          </a:p>
          <a:p>
            <a:pPr marL="514350" indent="-514350">
              <a:buAutoNum type="arabicParenR"/>
            </a:pPr>
            <a:endParaRPr lang="en-US" sz="2800" dirty="0" smtClean="0"/>
          </a:p>
          <a:p>
            <a:pPr marL="514350" indent="-514350">
              <a:buAutoNum type="arabicParenR"/>
            </a:pPr>
            <a:r>
              <a:rPr lang="en-US" sz="2800" b="1" u="sng" dirty="0" smtClean="0"/>
              <a:t>Stage of convulsion </a:t>
            </a:r>
            <a:r>
              <a:rPr lang="en-US" sz="2800" dirty="0" smtClean="0"/>
              <a:t>– neck veins engorged, marked cyanosis, expiratory effort - more prominent - convulsions.</a:t>
            </a:r>
          </a:p>
          <a:p>
            <a:pPr marL="514350" indent="-514350">
              <a:buAutoNum type="arabicParenR"/>
            </a:pPr>
            <a:endParaRPr lang="en-US" sz="2800" dirty="0" smtClean="0"/>
          </a:p>
          <a:p>
            <a:pPr marL="514350" indent="-514350">
              <a:buAutoNum type="arabicParenR"/>
            </a:pPr>
            <a:r>
              <a:rPr lang="en-US" sz="2800" b="1" u="sng" dirty="0" smtClean="0"/>
              <a:t>Stage of respiratory exhaustion </a:t>
            </a:r>
            <a:r>
              <a:rPr lang="en-US" sz="2800" dirty="0" smtClean="0"/>
              <a:t>– respiratory centre is depressed causing gasping and decreased rate. Muscles are relaxed, reflexes lost or sluggish, deep cyanosis, dilated pupils. Pulse and BP fall. Involuntary passage of stool and urine possible. Failure of vital </a:t>
            </a:r>
            <a:r>
              <a:rPr lang="en-US" sz="2800" dirty="0" err="1" smtClean="0"/>
              <a:t>centres</a:t>
            </a:r>
            <a:r>
              <a:rPr lang="en-US" sz="2800" dirty="0" smtClean="0"/>
              <a:t> and death.</a:t>
            </a:r>
          </a:p>
        </p:txBody>
      </p:sp>
      <p:sp>
        <p:nvSpPr>
          <p:cNvPr id="4" name="Up Arrow 3"/>
          <p:cNvSpPr/>
          <p:nvPr/>
        </p:nvSpPr>
        <p:spPr>
          <a:xfrm>
            <a:off x="3886200" y="685800"/>
            <a:ext cx="2286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772400" cy="808038"/>
          </a:xfrm>
        </p:spPr>
        <p:txBody>
          <a:bodyPr/>
          <a:lstStyle/>
          <a:p>
            <a:pPr algn="ctr"/>
            <a:r>
              <a:rPr lang="en-US" b="1" u="sng" dirty="0" smtClean="0"/>
              <a:t>PATHOGENESIS OF ASPHYXIA</a:t>
            </a:r>
            <a:endParaRPr lang="en-US" b="1" u="sng" dirty="0"/>
          </a:p>
        </p:txBody>
      </p:sp>
      <p:graphicFrame>
        <p:nvGraphicFramePr>
          <p:cNvPr id="4" name="Content Placeholder 3"/>
          <p:cNvGraphicFramePr>
            <a:graphicFrameLocks noGrp="1"/>
          </p:cNvGraphicFramePr>
          <p:nvPr>
            <p:ph sz="quarter" idx="1"/>
          </p:nvPr>
        </p:nvGraphicFramePr>
        <p:xfrm>
          <a:off x="457200" y="1066800"/>
          <a:ext cx="82296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47800"/>
            <a:ext cx="8229600" cy="1694470"/>
          </a:xfrm>
        </p:spPr>
        <p:txBody>
          <a:bodyPr>
            <a:noAutofit/>
          </a:bodyPr>
          <a:lstStyle/>
          <a:p>
            <a:r>
              <a:rPr lang="en-US" sz="5400" b="1" dirty="0" smtClean="0"/>
              <a:t>POST MORTEM CHANGES</a:t>
            </a:r>
            <a:endParaRPr lang="en-US" sz="54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772400" cy="884238"/>
          </a:xfrm>
        </p:spPr>
        <p:txBody>
          <a:bodyPr>
            <a:normAutofit/>
          </a:bodyPr>
          <a:lstStyle/>
          <a:p>
            <a:r>
              <a:rPr lang="en-US" sz="4400" b="1" u="sng" dirty="0" smtClean="0"/>
              <a:t>INTRODUCTION</a:t>
            </a:r>
            <a:endParaRPr lang="en-US" sz="4400" b="1" u="sng" dirty="0"/>
          </a:p>
        </p:txBody>
      </p:sp>
      <p:sp>
        <p:nvSpPr>
          <p:cNvPr id="3" name="Content Placeholder 2"/>
          <p:cNvSpPr>
            <a:spLocks noGrp="1"/>
          </p:cNvSpPr>
          <p:nvPr>
            <p:ph idx="1"/>
          </p:nvPr>
        </p:nvSpPr>
        <p:spPr>
          <a:xfrm>
            <a:off x="457200" y="1295400"/>
            <a:ext cx="8229600" cy="4953000"/>
          </a:xfrm>
        </p:spPr>
        <p:txBody>
          <a:bodyPr>
            <a:noAutofit/>
          </a:bodyPr>
          <a:lstStyle/>
          <a:p>
            <a:r>
              <a:rPr lang="en-US" sz="3200" b="1" u="sng" dirty="0" smtClean="0"/>
              <a:t>Forensic </a:t>
            </a:r>
            <a:r>
              <a:rPr lang="en-US" sz="3200" b="1" u="sng" dirty="0" err="1" smtClean="0"/>
              <a:t>taphonomy</a:t>
            </a:r>
            <a:r>
              <a:rPr lang="en-US" sz="3200" b="1" u="sng" dirty="0" smtClean="0"/>
              <a:t> </a:t>
            </a:r>
            <a:r>
              <a:rPr lang="en-US" sz="3200" dirty="0" smtClean="0"/>
              <a:t>= interdisciplinary study and interpretation of post-mortem processes of human remains – changes of a body after death.</a:t>
            </a:r>
          </a:p>
          <a:p>
            <a:endParaRPr lang="en-US" sz="3200" dirty="0"/>
          </a:p>
          <a:p>
            <a:r>
              <a:rPr lang="en-US" sz="3200" dirty="0" smtClean="0"/>
              <a:t>These changes help in estimating the approximate time of death. </a:t>
            </a:r>
          </a:p>
          <a:p>
            <a:endParaRPr lang="en-US" sz="3200" dirty="0" smtClean="0"/>
          </a:p>
          <a:p>
            <a:r>
              <a:rPr lang="en-US" sz="3200" dirty="0" smtClean="0"/>
              <a:t>Also helps to distinguish between death and suspended animation.</a:t>
            </a:r>
            <a:endParaRPr lang="en-US" sz="3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8229600" cy="868362"/>
          </a:xfrm>
        </p:spPr>
        <p:txBody>
          <a:bodyPr/>
          <a:lstStyle/>
          <a:p>
            <a:r>
              <a:rPr lang="en-US" b="1" u="sng" dirty="0" smtClean="0"/>
              <a:t>SIGNS OF DEATH (in order)</a:t>
            </a:r>
            <a:endParaRPr lang="en-US" b="1" u="sng" dirty="0"/>
          </a:p>
        </p:txBody>
      </p:sp>
      <p:sp>
        <p:nvSpPr>
          <p:cNvPr id="3" name="Content Placeholder 2"/>
          <p:cNvSpPr>
            <a:spLocks noGrp="1"/>
          </p:cNvSpPr>
          <p:nvPr>
            <p:ph idx="1"/>
          </p:nvPr>
        </p:nvSpPr>
        <p:spPr>
          <a:xfrm>
            <a:off x="304800" y="1066800"/>
            <a:ext cx="8534400" cy="5562600"/>
          </a:xfrm>
        </p:spPr>
        <p:txBody>
          <a:bodyPr>
            <a:normAutofit fontScale="77500" lnSpcReduction="20000"/>
          </a:bodyPr>
          <a:lstStyle/>
          <a:p>
            <a:r>
              <a:rPr lang="en-US" b="1" u="sng" dirty="0" smtClean="0"/>
              <a:t>IMMEDIATE (SOMATIC DEATH) </a:t>
            </a:r>
            <a:r>
              <a:rPr lang="en-US" dirty="0" smtClean="0"/>
              <a:t>:-</a:t>
            </a:r>
          </a:p>
          <a:p>
            <a:pPr marL="514350" indent="-514350">
              <a:buAutoNum type="arabicParenR"/>
            </a:pPr>
            <a:r>
              <a:rPr lang="en-US" dirty="0" smtClean="0"/>
              <a:t>Insensibility and loss of voluntary power. :- earliest sign.</a:t>
            </a:r>
          </a:p>
          <a:p>
            <a:pPr marL="514350" indent="-514350">
              <a:buAutoNum type="arabicParenR"/>
            </a:pPr>
            <a:r>
              <a:rPr lang="en-US" dirty="0" smtClean="0"/>
              <a:t>Cessation of respiration.</a:t>
            </a:r>
          </a:p>
          <a:p>
            <a:pPr marL="514350" indent="-514350">
              <a:buAutoNum type="arabicParenR"/>
            </a:pPr>
            <a:r>
              <a:rPr lang="en-US" dirty="0" smtClean="0"/>
              <a:t>Cessation of circulation.</a:t>
            </a:r>
          </a:p>
          <a:p>
            <a:pPr marL="514350" indent="-514350">
              <a:buAutoNum type="arabicParenR"/>
            </a:pPr>
            <a:endParaRPr lang="en-US" dirty="0" smtClean="0"/>
          </a:p>
          <a:p>
            <a:pPr marL="514350" indent="-514350"/>
            <a:r>
              <a:rPr lang="en-US" b="1" u="sng" dirty="0" smtClean="0"/>
              <a:t>EARLY (CELLULAR DEATH) </a:t>
            </a:r>
            <a:r>
              <a:rPr lang="en-US" dirty="0" smtClean="0"/>
              <a:t>:-</a:t>
            </a:r>
          </a:p>
          <a:p>
            <a:pPr marL="514350" indent="-514350">
              <a:buAutoNum type="arabicParenR"/>
            </a:pPr>
            <a:r>
              <a:rPr lang="en-US" dirty="0" smtClean="0"/>
              <a:t>Pallor and loss of elasticity of skin.</a:t>
            </a:r>
          </a:p>
          <a:p>
            <a:pPr marL="514350" indent="-514350">
              <a:buAutoNum type="arabicParenR"/>
            </a:pPr>
            <a:r>
              <a:rPr lang="en-US" dirty="0" smtClean="0"/>
              <a:t>Changes in the eye.</a:t>
            </a:r>
          </a:p>
          <a:p>
            <a:pPr marL="514350" indent="-514350">
              <a:buAutoNum type="arabicParenR"/>
            </a:pPr>
            <a:r>
              <a:rPr lang="en-US" dirty="0" smtClean="0"/>
              <a:t>Primary flaccidity of muscles.</a:t>
            </a:r>
          </a:p>
          <a:p>
            <a:pPr marL="514350" indent="-514350">
              <a:buAutoNum type="arabicParenR"/>
            </a:pPr>
            <a:r>
              <a:rPr lang="en-US" dirty="0" smtClean="0"/>
              <a:t>Cooling of the body.</a:t>
            </a:r>
          </a:p>
          <a:p>
            <a:pPr marL="514350" indent="-514350">
              <a:buAutoNum type="arabicParenR"/>
            </a:pPr>
            <a:r>
              <a:rPr lang="en-US" dirty="0" smtClean="0"/>
              <a:t>Post mortem </a:t>
            </a:r>
            <a:r>
              <a:rPr lang="en-US" dirty="0" err="1" smtClean="0"/>
              <a:t>lividity</a:t>
            </a:r>
            <a:r>
              <a:rPr lang="en-US" dirty="0" smtClean="0"/>
              <a:t>,</a:t>
            </a:r>
          </a:p>
          <a:p>
            <a:pPr marL="514350" indent="-514350">
              <a:buAutoNum type="arabicParenR"/>
            </a:pPr>
            <a:r>
              <a:rPr lang="en-US" dirty="0" smtClean="0"/>
              <a:t>Rigor mortis. </a:t>
            </a:r>
          </a:p>
          <a:p>
            <a:pPr marL="514350" indent="-514350">
              <a:buAutoNum type="arabicParenR"/>
            </a:pPr>
            <a:endParaRPr lang="en-US" dirty="0" smtClean="0"/>
          </a:p>
          <a:p>
            <a:pPr marL="514350" indent="-514350"/>
            <a:r>
              <a:rPr lang="en-US" b="1" u="sng" dirty="0" smtClean="0"/>
              <a:t>LATE (DECOMPOSITION AND DECAY)</a:t>
            </a:r>
            <a:r>
              <a:rPr lang="en-US" dirty="0" smtClean="0"/>
              <a:t> :-</a:t>
            </a:r>
            <a:endParaRPr lang="en-US" b="1" u="sng" dirty="0" smtClean="0"/>
          </a:p>
          <a:p>
            <a:pPr marL="514350" indent="-514350">
              <a:buAutoNum type="arabicParenR"/>
            </a:pPr>
            <a:r>
              <a:rPr lang="en-US" dirty="0" smtClean="0"/>
              <a:t>Putrefaction.</a:t>
            </a:r>
          </a:p>
          <a:p>
            <a:pPr marL="514350" indent="-514350">
              <a:buAutoNum type="arabicParenR"/>
            </a:pPr>
            <a:r>
              <a:rPr lang="en-US" dirty="0" err="1" smtClean="0"/>
              <a:t>Adipocere</a:t>
            </a:r>
            <a:r>
              <a:rPr lang="en-US" dirty="0" smtClean="0"/>
              <a:t> formation.</a:t>
            </a:r>
          </a:p>
          <a:p>
            <a:pPr marL="514350" indent="-514350">
              <a:buAutoNum type="arabicParenR"/>
            </a:pPr>
            <a:r>
              <a:rPr lang="en-US" dirty="0" smtClean="0"/>
              <a:t>Mummification.</a:t>
            </a:r>
          </a:p>
          <a:p>
            <a:pPr marL="514350" indent="-514350">
              <a:buNone/>
            </a:pP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8229600" cy="896112"/>
          </a:xfrm>
        </p:spPr>
        <p:txBody>
          <a:bodyPr/>
          <a:lstStyle/>
          <a:p>
            <a:r>
              <a:rPr lang="en-US" b="1" u="sng" dirty="0" smtClean="0"/>
              <a:t>CHANGES IN EYES </a:t>
            </a:r>
            <a:endParaRPr lang="en-US" b="1" u="sng" dirty="0"/>
          </a:p>
        </p:txBody>
      </p:sp>
      <p:sp>
        <p:nvSpPr>
          <p:cNvPr id="3" name="Content Placeholder 2"/>
          <p:cNvSpPr>
            <a:spLocks noGrp="1"/>
          </p:cNvSpPr>
          <p:nvPr>
            <p:ph idx="1"/>
          </p:nvPr>
        </p:nvSpPr>
        <p:spPr>
          <a:xfrm>
            <a:off x="228600" y="1143000"/>
            <a:ext cx="8763000" cy="5181600"/>
          </a:xfrm>
        </p:spPr>
        <p:txBody>
          <a:bodyPr/>
          <a:lstStyle/>
          <a:p>
            <a:pPr marL="514350" indent="-514350">
              <a:buAutoNum type="arabicParenR"/>
            </a:pPr>
            <a:r>
              <a:rPr lang="en-US" dirty="0" smtClean="0"/>
              <a:t>Loss of corneal reflex.</a:t>
            </a:r>
          </a:p>
          <a:p>
            <a:pPr marL="514350" indent="-514350">
              <a:buAutoNum type="arabicParenR"/>
            </a:pPr>
            <a:endParaRPr lang="en-US" dirty="0" smtClean="0"/>
          </a:p>
          <a:p>
            <a:pPr marL="514350" indent="-514350">
              <a:buAutoNum type="arabicParenR"/>
            </a:pPr>
            <a:r>
              <a:rPr lang="en-US" b="1" u="sng" dirty="0" smtClean="0"/>
              <a:t>Opacity of the cornea </a:t>
            </a:r>
            <a:r>
              <a:rPr lang="en-US" b="1" dirty="0" smtClean="0"/>
              <a:t>:- </a:t>
            </a:r>
            <a:r>
              <a:rPr lang="en-US" b="1" dirty="0" err="1" smtClean="0"/>
              <a:t>tache</a:t>
            </a:r>
            <a:r>
              <a:rPr lang="en-US" b="1" dirty="0" smtClean="0"/>
              <a:t> noir </a:t>
            </a:r>
            <a:r>
              <a:rPr lang="en-US" dirty="0" smtClean="0"/>
              <a:t>= 3 - 4 hours.  Opacity delayed for 2 hours if eyes are closed after death.</a:t>
            </a:r>
          </a:p>
          <a:p>
            <a:pPr marL="514350" indent="-514350">
              <a:buAutoNum type="arabicParenR"/>
            </a:pPr>
            <a:endParaRPr lang="en-US" dirty="0" smtClean="0"/>
          </a:p>
          <a:p>
            <a:pPr marL="514350" indent="-514350">
              <a:buAutoNum type="arabicParenR"/>
            </a:pPr>
            <a:r>
              <a:rPr lang="en-US" b="1" u="sng" dirty="0" smtClean="0"/>
              <a:t>Flaccidity of the eyeball </a:t>
            </a:r>
            <a:r>
              <a:rPr lang="en-US" dirty="0" smtClean="0"/>
              <a:t>:- eyes are sunken and soft within minutes. </a:t>
            </a:r>
          </a:p>
          <a:p>
            <a:pPr marL="514350" indent="-514350">
              <a:buAutoNum type="arabicParenR"/>
            </a:pPr>
            <a:endParaRPr lang="en-US" dirty="0" smtClean="0"/>
          </a:p>
        </p:txBody>
      </p:sp>
      <p:graphicFrame>
        <p:nvGraphicFramePr>
          <p:cNvPr id="5" name="Table 4"/>
          <p:cNvGraphicFramePr>
            <a:graphicFrameLocks noGrp="1"/>
          </p:cNvGraphicFramePr>
          <p:nvPr/>
        </p:nvGraphicFramePr>
        <p:xfrm>
          <a:off x="762000" y="4419600"/>
          <a:ext cx="7162800" cy="2057400"/>
        </p:xfrm>
        <a:graphic>
          <a:graphicData uri="http://schemas.openxmlformats.org/drawingml/2006/table">
            <a:tbl>
              <a:tblPr firstRow="1" bandRow="1">
                <a:tableStyleId>{5C22544A-7EE6-4342-B048-85BDC9FD1C3A}</a:tableStyleId>
              </a:tblPr>
              <a:tblGrid>
                <a:gridCol w="3581400"/>
                <a:gridCol w="3581400"/>
              </a:tblGrid>
              <a:tr h="411480">
                <a:tc>
                  <a:txBody>
                    <a:bodyPr/>
                    <a:lstStyle/>
                    <a:p>
                      <a:pPr algn="ctr"/>
                      <a:r>
                        <a:rPr lang="en-US" b="1" u="sng" dirty="0" smtClean="0">
                          <a:solidFill>
                            <a:schemeClr val="tx1"/>
                          </a:solidFill>
                        </a:rPr>
                        <a:t>CONDITION</a:t>
                      </a:r>
                      <a:endParaRPr lang="en-US" b="1" u="sng" dirty="0">
                        <a:solidFill>
                          <a:schemeClr val="tx1"/>
                        </a:solidFill>
                      </a:endParaRPr>
                    </a:p>
                  </a:txBody>
                  <a:tcPr/>
                </a:tc>
                <a:tc>
                  <a:txBody>
                    <a:bodyPr/>
                    <a:lstStyle/>
                    <a:p>
                      <a:pPr algn="ctr"/>
                      <a:r>
                        <a:rPr lang="en-US" u="sng" dirty="0" smtClean="0">
                          <a:solidFill>
                            <a:schemeClr val="tx1"/>
                          </a:solidFill>
                        </a:rPr>
                        <a:t>IOP</a:t>
                      </a:r>
                      <a:endParaRPr lang="en-US" u="sng" dirty="0">
                        <a:solidFill>
                          <a:schemeClr val="tx1"/>
                        </a:solidFill>
                      </a:endParaRPr>
                    </a:p>
                  </a:txBody>
                  <a:tcPr/>
                </a:tc>
              </a:tr>
              <a:tr h="411480">
                <a:tc>
                  <a:txBody>
                    <a:bodyPr/>
                    <a:lstStyle/>
                    <a:p>
                      <a:pPr algn="ctr"/>
                      <a:r>
                        <a:rPr lang="en-US" dirty="0" smtClean="0"/>
                        <a:t>DURING LIFE</a:t>
                      </a:r>
                      <a:endParaRPr lang="en-US" dirty="0"/>
                    </a:p>
                  </a:txBody>
                  <a:tcPr/>
                </a:tc>
                <a:tc>
                  <a:txBody>
                    <a:bodyPr/>
                    <a:lstStyle/>
                    <a:p>
                      <a:pPr algn="ctr"/>
                      <a:r>
                        <a:rPr lang="en-US" dirty="0" smtClean="0"/>
                        <a:t>14 – 25 gm</a:t>
                      </a:r>
                      <a:endParaRPr lang="en-US" dirty="0"/>
                    </a:p>
                  </a:txBody>
                  <a:tcPr/>
                </a:tc>
              </a:tr>
              <a:tr h="411480">
                <a:tc>
                  <a:txBody>
                    <a:bodyPr/>
                    <a:lstStyle/>
                    <a:p>
                      <a:pPr algn="ctr"/>
                      <a:r>
                        <a:rPr lang="en-US" dirty="0" smtClean="0"/>
                        <a:t>SOON AFTER DEATH</a:t>
                      </a:r>
                      <a:endParaRPr lang="en-US" dirty="0"/>
                    </a:p>
                  </a:txBody>
                  <a:tcPr/>
                </a:tc>
                <a:tc>
                  <a:txBody>
                    <a:bodyPr/>
                    <a:lstStyle/>
                    <a:p>
                      <a:pPr algn="ctr"/>
                      <a:r>
                        <a:rPr lang="en-US" dirty="0" smtClean="0"/>
                        <a:t>12</a:t>
                      </a:r>
                      <a:endParaRPr lang="en-US" dirty="0"/>
                    </a:p>
                  </a:txBody>
                  <a:tcPr/>
                </a:tc>
              </a:tr>
              <a:tr h="411480">
                <a:tc>
                  <a:txBody>
                    <a:bodyPr/>
                    <a:lstStyle/>
                    <a:p>
                      <a:pPr algn="ctr"/>
                      <a:r>
                        <a:rPr lang="en-US" dirty="0" smtClean="0"/>
                        <a:t>30</a:t>
                      </a:r>
                      <a:r>
                        <a:rPr lang="en-US" baseline="0" dirty="0" smtClean="0"/>
                        <a:t> MINS AFTER DEATH</a:t>
                      </a:r>
                      <a:endParaRPr lang="en-US" dirty="0"/>
                    </a:p>
                  </a:txBody>
                  <a:tcPr/>
                </a:tc>
                <a:tc>
                  <a:txBody>
                    <a:bodyPr/>
                    <a:lstStyle/>
                    <a:p>
                      <a:pPr algn="ctr"/>
                      <a:r>
                        <a:rPr lang="en-US" dirty="0" smtClean="0"/>
                        <a:t>&lt; 3</a:t>
                      </a:r>
                      <a:endParaRPr lang="en-US" dirty="0"/>
                    </a:p>
                  </a:txBody>
                  <a:tcPr/>
                </a:tc>
              </a:tr>
              <a:tr h="411480">
                <a:tc>
                  <a:txBody>
                    <a:bodyPr/>
                    <a:lstStyle/>
                    <a:p>
                      <a:pPr algn="ctr"/>
                      <a:r>
                        <a:rPr lang="en-US" dirty="0" smtClean="0"/>
                        <a:t>2 HOURS AFTER DEATH</a:t>
                      </a:r>
                      <a:endParaRPr lang="en-US" dirty="0"/>
                    </a:p>
                  </a:txBody>
                  <a:tcPr/>
                </a:tc>
                <a:tc>
                  <a:txBody>
                    <a:bodyPr/>
                    <a:lstStyle/>
                    <a:p>
                      <a:pPr algn="ctr"/>
                      <a:r>
                        <a:rPr lang="en-US" dirty="0" smtClean="0"/>
                        <a:t>NIL</a:t>
                      </a:r>
                      <a:endParaRPr lang="en-US" dirty="0"/>
                    </a:p>
                  </a:txBody>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Zabihullah hamidi\Desktop\tache noir.jpg"/>
          <p:cNvPicPr>
            <a:picLocks noChangeAspect="1" noChangeArrowheads="1"/>
          </p:cNvPicPr>
          <p:nvPr/>
        </p:nvPicPr>
        <p:blipFill>
          <a:blip r:embed="rId2" cstate="print"/>
          <a:srcRect/>
          <a:stretch>
            <a:fillRect/>
          </a:stretch>
        </p:blipFill>
        <p:spPr bwMode="auto">
          <a:xfrm>
            <a:off x="152400" y="228601"/>
            <a:ext cx="8793480" cy="6509656"/>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458200" cy="6248400"/>
          </a:xfrm>
        </p:spPr>
        <p:txBody>
          <a:bodyPr/>
          <a:lstStyle/>
          <a:p>
            <a:pPr marL="514350" indent="-514350">
              <a:buNone/>
            </a:pPr>
            <a:r>
              <a:rPr lang="en-US" dirty="0" smtClean="0"/>
              <a:t>4)</a:t>
            </a:r>
            <a:r>
              <a:rPr lang="en-US" b="1" u="sng" dirty="0" smtClean="0"/>
              <a:t> </a:t>
            </a:r>
            <a:r>
              <a:rPr lang="en-US" sz="3200" b="1" u="sng" dirty="0" smtClean="0"/>
              <a:t>Pupils </a:t>
            </a:r>
            <a:r>
              <a:rPr lang="en-US" sz="3200" dirty="0" smtClean="0"/>
              <a:t>:- dilated initially due to relaxation of iris. Later, constriction is seen with onset of rigor mortis of constrictor muscle and evaporation of fluids.</a:t>
            </a:r>
          </a:p>
          <a:p>
            <a:pPr marL="514350" indent="-514350">
              <a:buNone/>
            </a:pPr>
            <a:endParaRPr lang="en-US" sz="3200" dirty="0" smtClean="0"/>
          </a:p>
          <a:p>
            <a:pPr marL="514350" indent="-514350">
              <a:buNone/>
            </a:pPr>
            <a:r>
              <a:rPr lang="en-US" sz="3200" dirty="0" smtClean="0"/>
              <a:t>5) </a:t>
            </a:r>
            <a:r>
              <a:rPr lang="en-US" sz="3200" b="1" u="sng" dirty="0" smtClean="0"/>
              <a:t>Retinal vessels </a:t>
            </a:r>
            <a:r>
              <a:rPr lang="en-US" sz="3200" dirty="0" smtClean="0"/>
              <a:t>:- </a:t>
            </a:r>
            <a:r>
              <a:rPr lang="en-US" sz="3200" b="1" dirty="0" err="1" smtClean="0"/>
              <a:t>kevorkian</a:t>
            </a:r>
            <a:r>
              <a:rPr lang="en-US" sz="3200" b="1" dirty="0" smtClean="0"/>
              <a:t> sign</a:t>
            </a:r>
            <a:r>
              <a:rPr lang="en-US" sz="3200" dirty="0" smtClean="0"/>
              <a:t> – fragmentation or segmentation of blood column in retinal vessels – within minutes, persisting for an hour. </a:t>
            </a:r>
          </a:p>
          <a:p>
            <a:pPr marL="514350" indent="-514350">
              <a:buNone/>
            </a:pPr>
            <a:endParaRPr lang="en-US" sz="3200" dirty="0" smtClean="0"/>
          </a:p>
          <a:p>
            <a:pPr marL="514350" indent="-514350">
              <a:buNone/>
            </a:pPr>
            <a:r>
              <a:rPr lang="en-US" sz="3200" dirty="0" smtClean="0"/>
              <a:t>6) </a:t>
            </a:r>
            <a:r>
              <a:rPr lang="en-US" sz="3200" b="1" u="sng" dirty="0" smtClean="0"/>
              <a:t>Chemical changes </a:t>
            </a:r>
            <a:r>
              <a:rPr lang="en-US" sz="3200" dirty="0" smtClean="0"/>
              <a:t>:- steady rise in potassium levels in vitreous humor up to 100 hours. </a:t>
            </a:r>
          </a:p>
          <a:p>
            <a:endParaRPr lang="en-US" sz="32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8229600" cy="819912"/>
          </a:xfrm>
        </p:spPr>
        <p:txBody>
          <a:bodyPr/>
          <a:lstStyle/>
          <a:p>
            <a:r>
              <a:rPr lang="en-US" b="1" u="sng" dirty="0" smtClean="0"/>
              <a:t>ALGOR MORTIS</a:t>
            </a:r>
            <a:endParaRPr lang="en-US" b="1" u="sng" dirty="0"/>
          </a:p>
        </p:txBody>
      </p:sp>
      <p:sp>
        <p:nvSpPr>
          <p:cNvPr id="3" name="Content Placeholder 2"/>
          <p:cNvSpPr>
            <a:spLocks noGrp="1"/>
          </p:cNvSpPr>
          <p:nvPr>
            <p:ph idx="1"/>
          </p:nvPr>
        </p:nvSpPr>
        <p:spPr>
          <a:xfrm>
            <a:off x="304800" y="990600"/>
            <a:ext cx="8534400" cy="5715000"/>
          </a:xfrm>
        </p:spPr>
        <p:txBody>
          <a:bodyPr>
            <a:noAutofit/>
          </a:bodyPr>
          <a:lstStyle/>
          <a:p>
            <a:r>
              <a:rPr lang="en-US" sz="2800" dirty="0" smtClean="0"/>
              <a:t>Also called “cooling of the body” (chill of death).</a:t>
            </a:r>
          </a:p>
          <a:p>
            <a:endParaRPr lang="en-US" sz="2800" dirty="0" smtClean="0"/>
          </a:p>
          <a:p>
            <a:r>
              <a:rPr lang="en-US" sz="2800" dirty="0" smtClean="0"/>
              <a:t>Initially temperature remains constant for 30 </a:t>
            </a:r>
            <a:r>
              <a:rPr lang="en-US" sz="2800" dirty="0" err="1" smtClean="0"/>
              <a:t>mins</a:t>
            </a:r>
            <a:r>
              <a:rPr lang="en-US" sz="2800" dirty="0" smtClean="0"/>
              <a:t> – 1 hour – metabolic activity of dying tissues and bacteria.</a:t>
            </a:r>
          </a:p>
          <a:p>
            <a:endParaRPr lang="en-US" sz="2800" dirty="0" smtClean="0"/>
          </a:p>
          <a:p>
            <a:r>
              <a:rPr lang="en-US" sz="2800" dirty="0" smtClean="0"/>
              <a:t>Internals organs cool by conduction. Body by conduction and convection. Small fraction by evaporation of fluid from skin.</a:t>
            </a:r>
          </a:p>
          <a:p>
            <a:pPr>
              <a:buNone/>
            </a:pPr>
            <a:r>
              <a:rPr lang="en-US" sz="2800" dirty="0" smtClean="0"/>
              <a:t> </a:t>
            </a:r>
          </a:p>
          <a:p>
            <a:r>
              <a:rPr lang="en-US" sz="2800" dirty="0" smtClean="0"/>
              <a:t>1</a:t>
            </a:r>
            <a:r>
              <a:rPr lang="en-US" sz="2800" baseline="30000" dirty="0" smtClean="0"/>
              <a:t>st</a:t>
            </a:r>
            <a:r>
              <a:rPr lang="en-US" sz="2800" dirty="0" smtClean="0"/>
              <a:t> hour – no change.</a:t>
            </a:r>
            <a:r>
              <a:rPr lang="en-US" sz="2800" dirty="0"/>
              <a:t> </a:t>
            </a:r>
            <a:r>
              <a:rPr lang="en-US" sz="2800" dirty="0" smtClean="0"/>
              <a:t>0.4 – 0.6 degree Celsius/hour for next 12 – 16 hours. Cooling becomes slow when temperature is within 4 deg C of environment. Curve of cooling is sigmoid or inverted “s” shaped.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534400" cy="6324600"/>
          </a:xfrm>
        </p:spPr>
        <p:txBody>
          <a:bodyPr>
            <a:normAutofit lnSpcReduction="10000"/>
          </a:bodyPr>
          <a:lstStyle/>
          <a:p>
            <a:r>
              <a:rPr lang="en-US" sz="2800" dirty="0" smtClean="0"/>
              <a:t>Measured by lab thermometer - 25cm long, ranging from 0 – 50 degree C. Ideal place to record is by inserting 8 – 10 into the rectum for 2 </a:t>
            </a:r>
            <a:r>
              <a:rPr lang="en-US" sz="2800" dirty="0" err="1" smtClean="0"/>
              <a:t>mins</a:t>
            </a:r>
            <a:r>
              <a:rPr lang="en-US" sz="2800" dirty="0" smtClean="0"/>
              <a:t>.</a:t>
            </a:r>
          </a:p>
          <a:p>
            <a:endParaRPr lang="en-US" sz="2800" dirty="0" smtClean="0"/>
          </a:p>
          <a:p>
            <a:r>
              <a:rPr lang="en-US" sz="2800" dirty="0" smtClean="0"/>
              <a:t>Roughly approx time of death can be calculated by – normal body temp – rectal temperature/ rate of temperature fall per hour. </a:t>
            </a:r>
          </a:p>
          <a:p>
            <a:endParaRPr lang="en-US" sz="2800" dirty="0" smtClean="0"/>
          </a:p>
          <a:p>
            <a:r>
              <a:rPr lang="en-US" sz="2800" b="1" u="sng" dirty="0" smtClean="0"/>
              <a:t>Factors affecting rate of cooling </a:t>
            </a:r>
            <a:r>
              <a:rPr lang="en-US" sz="2800" dirty="0" smtClean="0"/>
              <a:t>:-</a:t>
            </a:r>
          </a:p>
          <a:p>
            <a:pPr marL="514350" indent="-514350">
              <a:buAutoNum type="arabicParenR"/>
            </a:pPr>
            <a:r>
              <a:rPr lang="en-US" sz="2800" dirty="0" smtClean="0"/>
              <a:t>Difference in temperature between body and medium.</a:t>
            </a:r>
          </a:p>
          <a:p>
            <a:pPr marL="514350" indent="-514350">
              <a:buAutoNum type="arabicParenR"/>
            </a:pPr>
            <a:r>
              <a:rPr lang="en-US" sz="2800" dirty="0" smtClean="0"/>
              <a:t>Build of the cadaver.</a:t>
            </a:r>
          </a:p>
          <a:p>
            <a:pPr marL="514350" indent="-514350">
              <a:buAutoNum type="arabicParenR"/>
            </a:pPr>
            <a:r>
              <a:rPr lang="en-US" sz="2800" dirty="0" smtClean="0"/>
              <a:t>Physique</a:t>
            </a:r>
          </a:p>
          <a:p>
            <a:pPr marL="514350" indent="-514350">
              <a:buAutoNum type="arabicParenR"/>
            </a:pPr>
            <a:r>
              <a:rPr lang="en-US" sz="2800" dirty="0" smtClean="0"/>
              <a:t>Environment of the body.</a:t>
            </a:r>
          </a:p>
          <a:p>
            <a:pPr marL="514350" indent="-514350">
              <a:buAutoNum type="arabicParenR"/>
            </a:pPr>
            <a:r>
              <a:rPr lang="en-US" sz="2800" dirty="0" smtClean="0"/>
              <a:t>Covering on or around the body.</a:t>
            </a:r>
          </a:p>
          <a:p>
            <a:pPr marL="514350" indent="-514350">
              <a:buAutoNum type="arabicParenR"/>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8458200" cy="5638800"/>
          </a:xfrm>
        </p:spPr>
        <p:txBody>
          <a:bodyPr>
            <a:normAutofit/>
          </a:bodyPr>
          <a:lstStyle/>
          <a:p>
            <a:r>
              <a:rPr lang="en-US" sz="3200" b="1" u="sng" dirty="0" smtClean="0"/>
              <a:t>Medico – Legal importance </a:t>
            </a:r>
            <a:r>
              <a:rPr lang="en-US" sz="3200" dirty="0" smtClean="0"/>
              <a:t>= </a:t>
            </a:r>
          </a:p>
          <a:p>
            <a:pPr marL="514350" indent="-514350">
              <a:buAutoNum type="arabicParenR"/>
            </a:pPr>
            <a:r>
              <a:rPr lang="en-US" sz="3200" dirty="0" smtClean="0"/>
              <a:t>To determine the temperature of the body.</a:t>
            </a:r>
          </a:p>
          <a:p>
            <a:pPr marL="514350" indent="-514350">
              <a:buAutoNum type="arabicParenR"/>
            </a:pPr>
            <a:r>
              <a:rPr lang="en-US" sz="3200" dirty="0" smtClean="0"/>
              <a:t>To estimate the time since death.</a:t>
            </a:r>
          </a:p>
          <a:p>
            <a:pPr marL="514350" indent="-514350">
              <a:buNone/>
            </a:pPr>
            <a:endParaRPr lang="en-US" sz="3200" dirty="0" smtClean="0"/>
          </a:p>
          <a:p>
            <a:pPr marL="514350" indent="-514350"/>
            <a:r>
              <a:rPr lang="en-US" sz="3200" b="1" u="sng" dirty="0" smtClean="0"/>
              <a:t>Post mortem caloricity </a:t>
            </a:r>
            <a:r>
              <a:rPr lang="en-US" sz="3200" dirty="0" smtClean="0"/>
              <a:t>– condition where temperature remains raised for 2 or more hours after death. </a:t>
            </a:r>
          </a:p>
          <a:p>
            <a:pPr marL="514350" indent="-514350">
              <a:buNone/>
            </a:pPr>
            <a:r>
              <a:rPr lang="en-US" sz="3200" dirty="0" smtClean="0"/>
              <a:t>      </a:t>
            </a:r>
            <a:r>
              <a:rPr lang="en-US" sz="3200" dirty="0" err="1" smtClean="0"/>
              <a:t>Eg</a:t>
            </a:r>
            <a:r>
              <a:rPr lang="en-US" sz="3200" dirty="0" smtClean="0"/>
              <a:t> = sunstroke, convulsions, tetanus, strychnine, </a:t>
            </a:r>
            <a:r>
              <a:rPr lang="en-US" sz="3200" dirty="0" err="1" smtClean="0"/>
              <a:t>septicaemia</a:t>
            </a:r>
            <a:r>
              <a:rPr lang="en-US" sz="3200" dirty="0" smtClean="0"/>
              <a:t>, cholera, </a:t>
            </a:r>
            <a:r>
              <a:rPr lang="en-US" sz="3200" dirty="0" err="1" smtClean="0"/>
              <a:t>pontine</a:t>
            </a:r>
            <a:r>
              <a:rPr lang="en-US" sz="3200" dirty="0" smtClean="0"/>
              <a:t> </a:t>
            </a:r>
            <a:r>
              <a:rPr lang="en-US" sz="3200" dirty="0" err="1" smtClean="0"/>
              <a:t>haemorrhage</a:t>
            </a:r>
            <a:r>
              <a:rPr lang="en-US" sz="3200" dirty="0" smtClean="0"/>
              <a:t> etc. </a:t>
            </a:r>
            <a:endParaRPr lang="en-US" sz="32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Autofit/>
          </a:bodyPr>
          <a:lstStyle/>
          <a:p>
            <a:r>
              <a:rPr lang="en-US" sz="4800" b="1" u="sng" dirty="0" smtClean="0"/>
              <a:t>POSTMORTEM HYPOSTASIS</a:t>
            </a:r>
            <a:endParaRPr lang="en-US" sz="4800" b="1" u="sng" dirty="0"/>
          </a:p>
        </p:txBody>
      </p:sp>
      <p:sp>
        <p:nvSpPr>
          <p:cNvPr id="3" name="Content Placeholder 2"/>
          <p:cNvSpPr>
            <a:spLocks noGrp="1"/>
          </p:cNvSpPr>
          <p:nvPr>
            <p:ph idx="1"/>
          </p:nvPr>
        </p:nvSpPr>
        <p:spPr>
          <a:xfrm>
            <a:off x="228600" y="1676400"/>
            <a:ext cx="8610600" cy="4953000"/>
          </a:xfrm>
        </p:spPr>
        <p:txBody>
          <a:bodyPr/>
          <a:lstStyle/>
          <a:p>
            <a:r>
              <a:rPr lang="en-US" dirty="0" smtClean="0"/>
              <a:t>Bluish purple or purplish red </a:t>
            </a:r>
            <a:r>
              <a:rPr lang="en-US" dirty="0" err="1" smtClean="0"/>
              <a:t>discolouration</a:t>
            </a:r>
            <a:r>
              <a:rPr lang="en-US" dirty="0" smtClean="0"/>
              <a:t> of the superficial layers of dermis under the skin of dependent parts of the body after death, due to </a:t>
            </a:r>
            <a:r>
              <a:rPr lang="en-US" dirty="0" err="1" smtClean="0"/>
              <a:t>capillovenous</a:t>
            </a:r>
            <a:r>
              <a:rPr lang="en-US" dirty="0" smtClean="0"/>
              <a:t> distension.</a:t>
            </a:r>
          </a:p>
          <a:p>
            <a:endParaRPr lang="en-US" dirty="0" smtClean="0"/>
          </a:p>
          <a:p>
            <a:r>
              <a:rPr lang="en-US" dirty="0" smtClean="0"/>
              <a:t>Also called as postmortem staining, </a:t>
            </a:r>
            <a:r>
              <a:rPr lang="en-US" dirty="0" err="1" smtClean="0"/>
              <a:t>livor</a:t>
            </a:r>
            <a:r>
              <a:rPr lang="en-US" dirty="0" smtClean="0"/>
              <a:t> mortis, cadaveric </a:t>
            </a:r>
            <a:r>
              <a:rPr lang="en-US" dirty="0" err="1" smtClean="0"/>
              <a:t>lividity</a:t>
            </a:r>
            <a:r>
              <a:rPr lang="en-US" dirty="0" smtClean="0"/>
              <a:t>, </a:t>
            </a:r>
            <a:r>
              <a:rPr lang="en-US" dirty="0" err="1" smtClean="0"/>
              <a:t>suggilations</a:t>
            </a:r>
            <a:r>
              <a:rPr lang="en-US" dirty="0" smtClean="0"/>
              <a:t>, </a:t>
            </a:r>
            <a:r>
              <a:rPr lang="en-US" dirty="0" err="1" smtClean="0"/>
              <a:t>vibices</a:t>
            </a:r>
            <a:r>
              <a:rPr lang="en-US" dirty="0" smtClean="0"/>
              <a:t>, darkening of death etc.</a:t>
            </a:r>
          </a:p>
          <a:p>
            <a:endParaRPr lang="en-US" dirty="0" smtClean="0"/>
          </a:p>
          <a:p>
            <a:r>
              <a:rPr lang="en-US" b="1" u="sng" dirty="0" smtClean="0"/>
              <a:t>Mechanism</a:t>
            </a:r>
            <a:r>
              <a:rPr lang="en-US" dirty="0" smtClean="0"/>
              <a:t> = circulation stops – stagnation of blood in vessels – tendency to sink by force of gravity.</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638800"/>
          </a:xfrm>
        </p:spPr>
        <p:txBody>
          <a:bodyPr/>
          <a:lstStyle/>
          <a:p>
            <a:r>
              <a:rPr lang="en-US" b="1" u="sng" dirty="0" smtClean="0"/>
              <a:t>Distribution</a:t>
            </a:r>
            <a:r>
              <a:rPr lang="en-US" dirty="0" smtClean="0"/>
              <a:t> = depends on position of body.</a:t>
            </a:r>
          </a:p>
          <a:p>
            <a:pPr>
              <a:buFontTx/>
              <a:buChar char="-"/>
            </a:pPr>
            <a:r>
              <a:rPr lang="en-US" dirty="0" smtClean="0"/>
              <a:t>Begins shortly after death.</a:t>
            </a:r>
          </a:p>
          <a:p>
            <a:pPr>
              <a:buFontTx/>
              <a:buChar char="-"/>
            </a:pPr>
            <a:r>
              <a:rPr lang="en-US" dirty="0" smtClean="0"/>
              <a:t>Dull red patches 1 -2 cm diameter appear in :- 20 – 30 </a:t>
            </a:r>
            <a:r>
              <a:rPr lang="en-US" dirty="0" err="1" smtClean="0"/>
              <a:t>mins</a:t>
            </a:r>
            <a:r>
              <a:rPr lang="en-US" dirty="0" smtClean="0"/>
              <a:t>.</a:t>
            </a:r>
          </a:p>
          <a:p>
            <a:pPr>
              <a:buFontTx/>
              <a:buChar char="-"/>
            </a:pPr>
            <a:r>
              <a:rPr lang="en-US" dirty="0" smtClean="0"/>
              <a:t>Confluence in :- 1 – 4 hours.</a:t>
            </a:r>
          </a:p>
          <a:p>
            <a:pPr>
              <a:buFontTx/>
              <a:buChar char="-"/>
            </a:pPr>
            <a:r>
              <a:rPr lang="en-US" dirty="0" smtClean="0"/>
              <a:t>Primary </a:t>
            </a:r>
            <a:r>
              <a:rPr lang="en-US" dirty="0" err="1" smtClean="0"/>
              <a:t>lividity</a:t>
            </a:r>
            <a:r>
              <a:rPr lang="en-US" dirty="0" smtClean="0"/>
              <a:t> – maximum :- 6 – 12 hours.</a:t>
            </a:r>
          </a:p>
          <a:p>
            <a:pPr>
              <a:buFontTx/>
              <a:buChar char="-"/>
            </a:pPr>
            <a:r>
              <a:rPr lang="en-US" dirty="0" smtClean="0"/>
              <a:t>Secondary </a:t>
            </a:r>
            <a:r>
              <a:rPr lang="en-US" dirty="0" err="1" smtClean="0"/>
              <a:t>lividity</a:t>
            </a:r>
            <a:r>
              <a:rPr lang="en-US" dirty="0" smtClean="0"/>
              <a:t>  :- body moved within few hours, patches of </a:t>
            </a:r>
            <a:r>
              <a:rPr lang="en-US" dirty="0" err="1" smtClean="0"/>
              <a:t>lividity</a:t>
            </a:r>
            <a:r>
              <a:rPr lang="en-US" dirty="0" smtClean="0"/>
              <a:t> disappears and new ones form on dependent parts.</a:t>
            </a:r>
          </a:p>
          <a:p>
            <a:pPr>
              <a:buFontTx/>
              <a:buChar char="-"/>
            </a:pPr>
            <a:r>
              <a:rPr lang="en-US" dirty="0" smtClean="0"/>
              <a:t>Fixation : 8 -10 hours or more.</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638800"/>
          </a:xfrm>
        </p:spPr>
        <p:txBody>
          <a:bodyPr/>
          <a:lstStyle/>
          <a:p>
            <a:r>
              <a:rPr lang="en-US" dirty="0" smtClean="0"/>
              <a:t>Extent and time of appearance of </a:t>
            </a:r>
            <a:r>
              <a:rPr lang="en-US" dirty="0" err="1" smtClean="0"/>
              <a:t>lividity</a:t>
            </a:r>
            <a:r>
              <a:rPr lang="en-US" dirty="0" smtClean="0"/>
              <a:t> depends upon:- </a:t>
            </a:r>
          </a:p>
          <a:p>
            <a:pPr>
              <a:buNone/>
            </a:pPr>
            <a:r>
              <a:rPr lang="en-US" dirty="0" smtClean="0"/>
              <a:t>1) volume of blood in circulation at time of death. </a:t>
            </a:r>
          </a:p>
          <a:p>
            <a:pPr>
              <a:buNone/>
            </a:pPr>
            <a:r>
              <a:rPr lang="en-US" dirty="0" smtClean="0"/>
              <a:t>2) length of time blood remains as fluid after death.</a:t>
            </a:r>
          </a:p>
          <a:p>
            <a:pPr>
              <a:buNone/>
            </a:pPr>
            <a:endParaRPr lang="en-US" dirty="0" smtClean="0"/>
          </a:p>
          <a:p>
            <a:r>
              <a:rPr lang="en-US" b="1" u="sng" dirty="0" smtClean="0"/>
              <a:t>Internal hypostasis </a:t>
            </a:r>
            <a:r>
              <a:rPr lang="en-US" dirty="0" smtClean="0"/>
              <a:t>:- occurs in dependant part of internal organs. </a:t>
            </a:r>
          </a:p>
          <a:p>
            <a:endParaRPr lang="en-US" dirty="0" smtClean="0"/>
          </a:p>
          <a:p>
            <a:r>
              <a:rPr lang="en-US" dirty="0" smtClean="0"/>
              <a:t>Changes in postmortem </a:t>
            </a:r>
            <a:r>
              <a:rPr lang="en-US" dirty="0" err="1" smtClean="0"/>
              <a:t>lividity</a:t>
            </a:r>
            <a:r>
              <a:rPr lang="en-US" dirty="0" smtClean="0"/>
              <a:t> occurs when putrefaction sets in. With time </a:t>
            </a:r>
            <a:r>
              <a:rPr lang="en-US" dirty="0" err="1" smtClean="0"/>
              <a:t>lividity</a:t>
            </a:r>
            <a:r>
              <a:rPr lang="en-US" dirty="0" smtClean="0"/>
              <a:t> becomes dusky in </a:t>
            </a:r>
            <a:r>
              <a:rPr lang="en-US" dirty="0" err="1" smtClean="0"/>
              <a:t>colour</a:t>
            </a:r>
            <a:r>
              <a:rPr lang="en-US" dirty="0" smtClean="0"/>
              <a:t>, turns brown – green – black – finally disappearing with destruction of blood.</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10600" cy="5715000"/>
          </a:xfrm>
        </p:spPr>
        <p:txBody>
          <a:bodyPr>
            <a:normAutofit fontScale="92500" lnSpcReduction="10000"/>
          </a:bodyPr>
          <a:lstStyle/>
          <a:p>
            <a:r>
              <a:rPr lang="en-US" b="1" u="sng" dirty="0" err="1" smtClean="0"/>
              <a:t>Colour</a:t>
            </a:r>
            <a:r>
              <a:rPr lang="en-US" b="1" u="sng" dirty="0" smtClean="0"/>
              <a:t> changes in postmortem staining </a:t>
            </a:r>
            <a:r>
              <a:rPr lang="en-US" dirty="0" smtClean="0"/>
              <a:t>:-</a:t>
            </a:r>
          </a:p>
          <a:p>
            <a:pPr marL="514350" indent="-514350">
              <a:buAutoNum type="arabicParenR"/>
            </a:pPr>
            <a:r>
              <a:rPr lang="en-US" dirty="0" smtClean="0"/>
              <a:t>Cyanide = bright red.</a:t>
            </a:r>
          </a:p>
          <a:p>
            <a:pPr marL="514350" indent="-514350">
              <a:buAutoNum type="arabicParenR"/>
            </a:pPr>
            <a:r>
              <a:rPr lang="en-US" dirty="0" smtClean="0"/>
              <a:t>Carbon monoxide = cherry red.</a:t>
            </a:r>
          </a:p>
          <a:p>
            <a:pPr marL="514350" indent="-514350">
              <a:buAutoNum type="arabicParenR"/>
            </a:pPr>
            <a:r>
              <a:rPr lang="en-US" dirty="0" smtClean="0"/>
              <a:t>Phosphorous = dark brown or yellow.</a:t>
            </a:r>
          </a:p>
          <a:p>
            <a:pPr marL="514350" indent="-514350">
              <a:buAutoNum type="arabicParenR"/>
            </a:pPr>
            <a:r>
              <a:rPr lang="en-US" dirty="0" smtClean="0"/>
              <a:t>Hydrogen sulphide = greenish blue (partial </a:t>
            </a:r>
            <a:r>
              <a:rPr lang="en-US" dirty="0" err="1" smtClean="0"/>
              <a:t>smhb</a:t>
            </a:r>
            <a:r>
              <a:rPr lang="en-US" dirty="0" smtClean="0"/>
              <a:t>)</a:t>
            </a:r>
          </a:p>
          <a:p>
            <a:pPr marL="514350" indent="-514350">
              <a:buAutoNum type="arabicParenR"/>
            </a:pPr>
            <a:r>
              <a:rPr lang="en-US" dirty="0" smtClean="0"/>
              <a:t>Nitrites, aniline, KHCO3 = chocolate or copper brown.</a:t>
            </a:r>
          </a:p>
          <a:p>
            <a:pPr marL="514350" indent="-514350">
              <a:buAutoNum type="arabicParenR"/>
            </a:pPr>
            <a:endParaRPr lang="en-US" dirty="0" smtClean="0"/>
          </a:p>
          <a:p>
            <a:pPr marL="514350" indent="-514350"/>
            <a:r>
              <a:rPr lang="en-US" b="1" u="sng" dirty="0" smtClean="0"/>
              <a:t>Medico – Legal importance </a:t>
            </a:r>
            <a:r>
              <a:rPr lang="en-US" dirty="0" smtClean="0"/>
              <a:t>:-</a:t>
            </a:r>
          </a:p>
          <a:p>
            <a:pPr marL="514350" indent="-514350">
              <a:buAutoNum type="arabicParenR"/>
            </a:pPr>
            <a:r>
              <a:rPr lang="en-US" dirty="0" smtClean="0"/>
              <a:t>Sign of death.</a:t>
            </a:r>
          </a:p>
          <a:p>
            <a:pPr marL="514350" indent="-514350">
              <a:buAutoNum type="arabicParenR"/>
            </a:pPr>
            <a:r>
              <a:rPr lang="en-US" dirty="0" smtClean="0"/>
              <a:t>Estimation of time since death.</a:t>
            </a:r>
          </a:p>
          <a:p>
            <a:pPr marL="514350" indent="-514350">
              <a:buAutoNum type="arabicParenR"/>
            </a:pPr>
            <a:r>
              <a:rPr lang="en-US" dirty="0" smtClean="0"/>
              <a:t>Indicates posture at time of death.</a:t>
            </a:r>
          </a:p>
          <a:p>
            <a:pPr marL="514350" indent="-514350">
              <a:buAutoNum type="arabicParenR"/>
            </a:pPr>
            <a:r>
              <a:rPr lang="en-US" dirty="0" smtClean="0"/>
              <a:t>Cause of death. </a:t>
            </a:r>
          </a:p>
          <a:p>
            <a:pPr marL="514350" indent="-514350">
              <a:buAutoNum type="arabicParenR"/>
            </a:pPr>
            <a:r>
              <a:rPr lang="en-US" dirty="0" smtClean="0"/>
              <a:t>May indicate moving of body to another place or position after death.</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Zabihullah hamidi\Desktop\post-mortem hypostasis 2.png"/>
          <p:cNvPicPr>
            <a:picLocks noChangeAspect="1" noChangeArrowheads="1"/>
          </p:cNvPicPr>
          <p:nvPr/>
        </p:nvPicPr>
        <p:blipFill>
          <a:blip r:embed="rId2" cstate="print"/>
          <a:srcRect/>
          <a:stretch>
            <a:fillRect/>
          </a:stretch>
        </p:blipFill>
        <p:spPr bwMode="auto">
          <a:xfrm>
            <a:off x="310718" y="685800"/>
            <a:ext cx="8759302" cy="563880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Zabihullah hamidi\Desktop\hypo.jpg"/>
          <p:cNvPicPr>
            <a:picLocks noChangeAspect="1" noChangeArrowheads="1"/>
          </p:cNvPicPr>
          <p:nvPr/>
        </p:nvPicPr>
        <p:blipFill>
          <a:blip r:embed="rId2" cstate="print"/>
          <a:srcRect/>
          <a:stretch>
            <a:fillRect/>
          </a:stretch>
        </p:blipFill>
        <p:spPr bwMode="auto">
          <a:xfrm>
            <a:off x="423862" y="457200"/>
            <a:ext cx="8262938" cy="5867400"/>
          </a:xfrm>
          <a:prstGeom prst="rect">
            <a:avLst/>
          </a:prstGeom>
          <a:noFill/>
        </p:spPr>
      </p:pic>
      <p:sp>
        <p:nvSpPr>
          <p:cNvPr id="3" name="Rectangle 2"/>
          <p:cNvSpPr/>
          <p:nvPr/>
        </p:nvSpPr>
        <p:spPr>
          <a:xfrm>
            <a:off x="3886200" y="3657600"/>
            <a:ext cx="9144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b="1" u="sng" dirty="0" smtClean="0"/>
              <a:t>MUSCULAR CHANGES</a:t>
            </a:r>
            <a:endParaRPr lang="en-US" b="1" u="sng" dirty="0"/>
          </a:p>
        </p:txBody>
      </p:sp>
      <p:sp>
        <p:nvSpPr>
          <p:cNvPr id="3" name="Content Placeholder 2"/>
          <p:cNvSpPr>
            <a:spLocks noGrp="1"/>
          </p:cNvSpPr>
          <p:nvPr>
            <p:ph idx="1"/>
          </p:nvPr>
        </p:nvSpPr>
        <p:spPr>
          <a:xfrm>
            <a:off x="228600" y="1752600"/>
            <a:ext cx="8610600" cy="4800600"/>
          </a:xfrm>
        </p:spPr>
        <p:txBody>
          <a:bodyPr/>
          <a:lstStyle/>
          <a:p>
            <a:r>
              <a:rPr lang="en-US" dirty="0" smtClean="0"/>
              <a:t>3 stages :-</a:t>
            </a:r>
          </a:p>
          <a:p>
            <a:pPr marL="514350" indent="-514350">
              <a:buAutoNum type="arabicParenR"/>
            </a:pPr>
            <a:r>
              <a:rPr lang="en-US" dirty="0" smtClean="0"/>
              <a:t>Primary relaxation or flaccidity.</a:t>
            </a:r>
          </a:p>
          <a:p>
            <a:pPr marL="514350" indent="-514350">
              <a:buAutoNum type="arabicParenR"/>
            </a:pPr>
            <a:r>
              <a:rPr lang="en-US" dirty="0" smtClean="0"/>
              <a:t>Rigor mortis or cadaveric rigidity.</a:t>
            </a:r>
          </a:p>
          <a:p>
            <a:pPr marL="514350" indent="-514350">
              <a:buAutoNum type="arabicParenR"/>
            </a:pPr>
            <a:r>
              <a:rPr lang="en-US" dirty="0" smtClean="0"/>
              <a:t>Secondary flaccidity.</a:t>
            </a:r>
          </a:p>
          <a:p>
            <a:pPr marL="514350" indent="-514350">
              <a:buAutoNum type="arabicParenR"/>
            </a:pPr>
            <a:endParaRPr lang="en-US" dirty="0" smtClean="0"/>
          </a:p>
          <a:p>
            <a:pPr marL="514350" indent="-514350"/>
            <a:r>
              <a:rPr lang="en-US" b="1" u="sng" dirty="0" smtClean="0"/>
              <a:t>Primary flaccidity </a:t>
            </a:r>
            <a:r>
              <a:rPr lang="en-US" dirty="0" smtClean="0"/>
              <a:t>:- 1 – 2 hours.</a:t>
            </a:r>
          </a:p>
          <a:p>
            <a:pPr marL="514350" indent="-514350">
              <a:buFontTx/>
              <a:buChar char="-"/>
            </a:pPr>
            <a:r>
              <a:rPr lang="en-US" dirty="0" smtClean="0"/>
              <a:t>Death is only somatic.</a:t>
            </a:r>
          </a:p>
          <a:p>
            <a:pPr marL="514350" indent="-514350">
              <a:buFontTx/>
              <a:buChar char="-"/>
            </a:pPr>
            <a:r>
              <a:rPr lang="en-US" dirty="0" smtClean="0"/>
              <a:t>All muscles relax soon after death, due to high ATP content splitting </a:t>
            </a:r>
            <a:r>
              <a:rPr lang="en-US" dirty="0" err="1" smtClean="0"/>
              <a:t>actin</a:t>
            </a:r>
            <a:r>
              <a:rPr lang="en-US" dirty="0" smtClean="0"/>
              <a:t>-myosin cross bridges.</a:t>
            </a:r>
          </a:p>
          <a:p>
            <a:pPr marL="514350" indent="-514350">
              <a:buFontTx/>
              <a:buChar char="-"/>
            </a:pPr>
            <a:r>
              <a:rPr lang="en-US" dirty="0" smtClean="0"/>
              <a:t>Contact flattening is seen.</a:t>
            </a: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b="1" u="sng" dirty="0" smtClean="0"/>
              <a:t>RIGOR MORTIS</a:t>
            </a:r>
            <a:endParaRPr lang="en-US" b="1" u="sng" dirty="0"/>
          </a:p>
        </p:txBody>
      </p:sp>
      <p:sp>
        <p:nvSpPr>
          <p:cNvPr id="3" name="Content Placeholder 2"/>
          <p:cNvSpPr>
            <a:spLocks noGrp="1"/>
          </p:cNvSpPr>
          <p:nvPr>
            <p:ph idx="1"/>
          </p:nvPr>
        </p:nvSpPr>
        <p:spPr>
          <a:xfrm>
            <a:off x="304800" y="1676400"/>
            <a:ext cx="8534400" cy="4876800"/>
          </a:xfrm>
        </p:spPr>
        <p:txBody>
          <a:bodyPr>
            <a:normAutofit lnSpcReduction="10000"/>
          </a:bodyPr>
          <a:lstStyle/>
          <a:p>
            <a:r>
              <a:rPr lang="en-US" dirty="0" smtClean="0"/>
              <a:t>Also called death stiffening or cadaveric rigidity.</a:t>
            </a:r>
          </a:p>
          <a:p>
            <a:endParaRPr lang="en-US" dirty="0" smtClean="0"/>
          </a:p>
          <a:p>
            <a:r>
              <a:rPr lang="en-US" dirty="0" smtClean="0"/>
              <a:t>It is stiffening of muscles, sometimes with shortening of muscle </a:t>
            </a:r>
            <a:r>
              <a:rPr lang="en-US" dirty="0" err="1" smtClean="0"/>
              <a:t>fibres</a:t>
            </a:r>
            <a:r>
              <a:rPr lang="en-US" dirty="0" smtClean="0"/>
              <a:t>. Individual cell death takes place.</a:t>
            </a:r>
          </a:p>
          <a:p>
            <a:endParaRPr lang="en-US" dirty="0" smtClean="0"/>
          </a:p>
          <a:p>
            <a:r>
              <a:rPr lang="en-US" dirty="0" smtClean="0"/>
              <a:t>Mechanism = reduction of ATP due to absence of its </a:t>
            </a:r>
            <a:r>
              <a:rPr lang="en-US" dirty="0" err="1" smtClean="0"/>
              <a:t>resynthesis</a:t>
            </a:r>
            <a:r>
              <a:rPr lang="en-US" dirty="0" smtClean="0"/>
              <a:t>.</a:t>
            </a:r>
          </a:p>
          <a:p>
            <a:endParaRPr lang="en-US" dirty="0" smtClean="0"/>
          </a:p>
          <a:p>
            <a:r>
              <a:rPr lang="en-US" b="1" u="sng" dirty="0" smtClean="0"/>
              <a:t>Order of appearance</a:t>
            </a:r>
            <a:r>
              <a:rPr lang="en-US" dirty="0" smtClean="0"/>
              <a:t> = </a:t>
            </a:r>
          </a:p>
          <a:p>
            <a:pPr>
              <a:buFontTx/>
              <a:buChar char="-"/>
            </a:pPr>
            <a:r>
              <a:rPr lang="en-US" dirty="0" smtClean="0"/>
              <a:t>Involuntary muscles (heart myocardium) = 1 hour.</a:t>
            </a:r>
          </a:p>
          <a:p>
            <a:pPr>
              <a:buFontTx/>
              <a:buChar char="-"/>
            </a:pPr>
            <a:r>
              <a:rPr lang="en-US" dirty="0" smtClean="0"/>
              <a:t>Eyelids – neck – lower jaw – muscles of face – muscles of chest – upper limbs – abdomen – lower limbs </a:t>
            </a:r>
            <a:r>
              <a:rPr lang="en-US" smtClean="0"/>
              <a:t>– . </a:t>
            </a:r>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610600" cy="5638800"/>
          </a:xfrm>
        </p:spPr>
        <p:txBody>
          <a:bodyPr/>
          <a:lstStyle/>
          <a:p>
            <a:r>
              <a:rPr lang="en-US" dirty="0" smtClean="0"/>
              <a:t>According to SHAPIRO :- </a:t>
            </a:r>
            <a:r>
              <a:rPr lang="en-US" dirty="0" err="1" smtClean="0"/>
              <a:t>proximo</a:t>
            </a:r>
            <a:r>
              <a:rPr lang="en-US" dirty="0" smtClean="0"/>
              <a:t>-distal progression is more apparent than real, sequence is determined by the bulk and kind of muscle involved.</a:t>
            </a:r>
          </a:p>
          <a:p>
            <a:endParaRPr lang="en-US" dirty="0" smtClean="0"/>
          </a:p>
          <a:p>
            <a:r>
              <a:rPr lang="en-US" dirty="0" smtClean="0"/>
              <a:t>Time of onset :- in India it starts 1 – 2 hours after death, takes 1 – 2 hours to develop. All muscles are involved in around 8 – 12 hours. </a:t>
            </a:r>
          </a:p>
          <a:p>
            <a:endParaRPr lang="en-US" dirty="0" smtClean="0"/>
          </a:p>
          <a:p>
            <a:r>
              <a:rPr lang="en-US" dirty="0" smtClean="0"/>
              <a:t>Duration :- lasts for 24 – 48 hours in winter and 18 – 36 hours in summer. Begins to disappear after 12 hours.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562600"/>
          </a:xfrm>
        </p:spPr>
        <p:txBody>
          <a:bodyPr/>
          <a:lstStyle/>
          <a:p>
            <a:r>
              <a:rPr lang="en-US" b="1" u="sng" dirty="0" smtClean="0"/>
              <a:t>Conditions affecting onset and duration </a:t>
            </a:r>
            <a:r>
              <a:rPr lang="en-US" dirty="0" smtClean="0"/>
              <a:t>:-</a:t>
            </a:r>
          </a:p>
          <a:p>
            <a:pPr marL="514350" indent="-514350">
              <a:buAutoNum type="arabicParenR"/>
            </a:pPr>
            <a:r>
              <a:rPr lang="en-US" dirty="0" smtClean="0"/>
              <a:t>Age</a:t>
            </a:r>
          </a:p>
          <a:p>
            <a:pPr marL="514350" indent="-514350">
              <a:buAutoNum type="arabicParenR"/>
            </a:pPr>
            <a:r>
              <a:rPr lang="en-US" dirty="0" smtClean="0"/>
              <a:t>Nature of death.</a:t>
            </a:r>
          </a:p>
          <a:p>
            <a:pPr marL="514350" indent="-514350">
              <a:buAutoNum type="arabicParenR"/>
            </a:pPr>
            <a:r>
              <a:rPr lang="en-US" dirty="0" smtClean="0"/>
              <a:t>Muscular state.</a:t>
            </a:r>
          </a:p>
          <a:p>
            <a:pPr marL="514350" indent="-514350">
              <a:buAutoNum type="arabicParenR"/>
            </a:pPr>
            <a:r>
              <a:rPr lang="en-US" dirty="0" smtClean="0"/>
              <a:t>Atmospheric conditions.</a:t>
            </a:r>
          </a:p>
          <a:p>
            <a:pPr marL="514350" indent="-514350">
              <a:buAutoNum type="arabicParenR"/>
            </a:pPr>
            <a:endParaRPr lang="en-US" dirty="0" smtClean="0"/>
          </a:p>
          <a:p>
            <a:pPr marL="514350" indent="-514350"/>
            <a:r>
              <a:rPr lang="en-US" b="1" u="sng" dirty="0" smtClean="0"/>
              <a:t>Medico – Legal importance </a:t>
            </a:r>
            <a:r>
              <a:rPr lang="en-US" dirty="0" smtClean="0"/>
              <a:t>:-</a:t>
            </a:r>
          </a:p>
          <a:p>
            <a:pPr marL="514350" indent="-514350">
              <a:buAutoNum type="arabicParenR"/>
            </a:pPr>
            <a:r>
              <a:rPr lang="en-US" dirty="0" smtClean="0"/>
              <a:t>It is a sign of death.</a:t>
            </a:r>
          </a:p>
          <a:p>
            <a:pPr marL="514350" indent="-514350">
              <a:buAutoNum type="arabicParenR"/>
            </a:pPr>
            <a:r>
              <a:rPr lang="en-US" dirty="0" smtClean="0"/>
              <a:t>Helps in estimating time since death.</a:t>
            </a:r>
          </a:p>
          <a:p>
            <a:pPr marL="514350" indent="-514350">
              <a:buAutoNum type="arabicParenR"/>
            </a:pPr>
            <a:r>
              <a:rPr lang="en-US" dirty="0" smtClean="0"/>
              <a:t>Indicates position of body at time of death.</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Zabihullah hamidi\Desktop\rigor 2.jpg"/>
          <p:cNvPicPr>
            <a:picLocks noChangeAspect="1" noChangeArrowheads="1"/>
          </p:cNvPicPr>
          <p:nvPr/>
        </p:nvPicPr>
        <p:blipFill>
          <a:blip r:embed="rId2" cstate="print"/>
          <a:srcRect/>
          <a:stretch>
            <a:fillRect/>
          </a:stretch>
        </p:blipFill>
        <p:spPr bwMode="auto">
          <a:xfrm>
            <a:off x="465365" y="685800"/>
            <a:ext cx="8327344" cy="556260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534400" cy="5715000"/>
          </a:xfrm>
        </p:spPr>
        <p:txBody>
          <a:bodyPr/>
          <a:lstStyle/>
          <a:p>
            <a:r>
              <a:rPr lang="en-US" b="1" u="sng" dirty="0" smtClean="0"/>
              <a:t>Conditions simulating rigor mortis </a:t>
            </a:r>
            <a:r>
              <a:rPr lang="en-US" dirty="0" smtClean="0"/>
              <a:t>:-</a:t>
            </a:r>
          </a:p>
          <a:p>
            <a:pPr marL="514350" indent="-514350">
              <a:buAutoNum type="arabicParenR"/>
            </a:pPr>
            <a:r>
              <a:rPr lang="en-US" dirty="0" smtClean="0"/>
              <a:t>Heat stiffening – </a:t>
            </a:r>
            <a:r>
              <a:rPr lang="en-US" dirty="0" err="1" smtClean="0"/>
              <a:t>denaturation</a:t>
            </a:r>
            <a:r>
              <a:rPr lang="en-US" dirty="0" smtClean="0"/>
              <a:t> &amp; coagulation </a:t>
            </a:r>
            <a:r>
              <a:rPr lang="en-US" dirty="0" smtClean="0"/>
              <a:t>of </a:t>
            </a:r>
            <a:r>
              <a:rPr lang="en-US" dirty="0" smtClean="0"/>
              <a:t>proteins = 65deg.</a:t>
            </a:r>
            <a:endParaRPr lang="en-US" dirty="0" smtClean="0"/>
          </a:p>
          <a:p>
            <a:pPr marL="514350" indent="-514350">
              <a:buAutoNum type="arabicParenR"/>
            </a:pPr>
            <a:r>
              <a:rPr lang="en-US" dirty="0" smtClean="0"/>
              <a:t>Cold </a:t>
            </a:r>
            <a:r>
              <a:rPr lang="en-US" dirty="0" smtClean="0"/>
              <a:t>stiffening – solidification of subcutaneous fat = -5 deg </a:t>
            </a:r>
            <a:r>
              <a:rPr lang="en-US" dirty="0" err="1" smtClean="0"/>
              <a:t>cel</a:t>
            </a:r>
            <a:endParaRPr lang="en-US" dirty="0" smtClean="0"/>
          </a:p>
          <a:p>
            <a:pPr marL="514350" indent="-514350">
              <a:buAutoNum type="arabicParenR"/>
            </a:pPr>
            <a:r>
              <a:rPr lang="en-US" dirty="0" smtClean="0"/>
              <a:t>Cadaveric spasm (instantaneous rigor).</a:t>
            </a:r>
          </a:p>
          <a:p>
            <a:pPr marL="514350" indent="-514350">
              <a:buAutoNum type="arabicParenR"/>
            </a:pPr>
            <a:endParaRPr lang="en-US" dirty="0" smtClean="0"/>
          </a:p>
          <a:p>
            <a:pPr marL="514350" indent="-514350"/>
            <a:r>
              <a:rPr lang="en-US" b="1" u="sng" dirty="0" smtClean="0"/>
              <a:t>Secondary relaxation </a:t>
            </a:r>
            <a:r>
              <a:rPr lang="en-US" dirty="0" smtClean="0"/>
              <a:t>:- flaccidity following rigor mortis, caused by action of alkaline liquid produced by putrefaction or solution of myosin by excess acid produced during rigor mortis. Or – </a:t>
            </a:r>
            <a:r>
              <a:rPr lang="en-US" dirty="0" err="1" smtClean="0"/>
              <a:t>autodigestion</a:t>
            </a:r>
            <a:r>
              <a:rPr lang="en-US" dirty="0" smtClean="0"/>
              <a:t> of myosin by enzymes produced in dead muscle.</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Zabihullah hamidi\Desktop\cadaveric spasm.jpg"/>
          <p:cNvPicPr>
            <a:picLocks noChangeAspect="1" noChangeArrowheads="1"/>
          </p:cNvPicPr>
          <p:nvPr/>
        </p:nvPicPr>
        <p:blipFill>
          <a:blip r:embed="rId2" cstate="print"/>
          <a:srcRect/>
          <a:stretch>
            <a:fillRect/>
          </a:stretch>
        </p:blipFill>
        <p:spPr bwMode="auto">
          <a:xfrm>
            <a:off x="685800" y="105277"/>
            <a:ext cx="7924800" cy="6647447"/>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b="1" u="sng" dirty="0" smtClean="0"/>
              <a:t>DECOMPOSITION</a:t>
            </a:r>
            <a:endParaRPr lang="en-US" b="1" u="sng" dirty="0"/>
          </a:p>
        </p:txBody>
      </p:sp>
      <p:sp>
        <p:nvSpPr>
          <p:cNvPr id="3" name="Content Placeholder 2"/>
          <p:cNvSpPr>
            <a:spLocks noGrp="1"/>
          </p:cNvSpPr>
          <p:nvPr>
            <p:ph idx="1"/>
          </p:nvPr>
        </p:nvSpPr>
        <p:spPr>
          <a:xfrm>
            <a:off x="304800" y="1752600"/>
            <a:ext cx="8382000" cy="4800600"/>
          </a:xfrm>
        </p:spPr>
        <p:txBody>
          <a:bodyPr>
            <a:normAutofit fontScale="92500" lnSpcReduction="10000"/>
          </a:bodyPr>
          <a:lstStyle/>
          <a:p>
            <a:r>
              <a:rPr lang="en-US" dirty="0" smtClean="0"/>
              <a:t>Involves 2 processes :-</a:t>
            </a:r>
          </a:p>
          <a:p>
            <a:pPr marL="514350" indent="-514350">
              <a:buAutoNum type="arabicParenR"/>
            </a:pPr>
            <a:r>
              <a:rPr lang="en-US" b="1" u="sng" dirty="0" smtClean="0"/>
              <a:t>Autolysis</a:t>
            </a:r>
            <a:r>
              <a:rPr lang="en-US" dirty="0" smtClean="0"/>
              <a:t> – self digestion of tissues.</a:t>
            </a:r>
          </a:p>
          <a:p>
            <a:pPr marL="514350" indent="-514350">
              <a:buAutoNum type="arabicParenR"/>
            </a:pPr>
            <a:endParaRPr lang="en-US" dirty="0" smtClean="0"/>
          </a:p>
          <a:p>
            <a:pPr marL="514350" indent="-514350">
              <a:buAutoNum type="arabicParenR"/>
            </a:pPr>
            <a:r>
              <a:rPr lang="en-US" b="1" u="sng" dirty="0" smtClean="0"/>
              <a:t>Putrefaction</a:t>
            </a:r>
            <a:r>
              <a:rPr lang="en-US" dirty="0" smtClean="0"/>
              <a:t> – disintegration of body tissues after death. </a:t>
            </a:r>
          </a:p>
          <a:p>
            <a:pPr marL="514350" indent="-514350">
              <a:buFontTx/>
              <a:buChar char="-"/>
            </a:pPr>
            <a:r>
              <a:rPr lang="en-US" dirty="0" smtClean="0"/>
              <a:t>Occurs after disappearance of rigor mortis.</a:t>
            </a:r>
          </a:p>
          <a:p>
            <a:pPr marL="514350" indent="-514350">
              <a:buFontTx/>
              <a:buChar char="-"/>
            </a:pPr>
            <a:r>
              <a:rPr lang="en-US" b="1" dirty="0" smtClean="0"/>
              <a:t>Mechanism</a:t>
            </a:r>
            <a:r>
              <a:rPr lang="en-US" dirty="0" smtClean="0"/>
              <a:t> = fall in oxygen concentration and increase in hydrogen ion concentration </a:t>
            </a:r>
            <a:r>
              <a:rPr lang="en-US" dirty="0" err="1" smtClean="0"/>
              <a:t>favours</a:t>
            </a:r>
            <a:r>
              <a:rPr lang="en-US" dirty="0" smtClean="0"/>
              <a:t> growth of bacteria causing putrefactive changes.</a:t>
            </a:r>
          </a:p>
          <a:p>
            <a:pPr marL="514350" indent="-514350">
              <a:buFontTx/>
              <a:buChar char="-"/>
            </a:pPr>
            <a:r>
              <a:rPr lang="en-US" dirty="0" smtClean="0"/>
              <a:t>Involves 3 main features :-</a:t>
            </a:r>
          </a:p>
          <a:p>
            <a:pPr marL="514350" indent="-514350">
              <a:buNone/>
            </a:pPr>
            <a:r>
              <a:rPr lang="en-US" dirty="0" smtClean="0"/>
              <a:t>1) change in </a:t>
            </a:r>
            <a:r>
              <a:rPr lang="en-US" dirty="0" err="1" smtClean="0"/>
              <a:t>colour</a:t>
            </a:r>
            <a:r>
              <a:rPr lang="en-US" dirty="0" smtClean="0"/>
              <a:t> of tissues – 24 -36 hrs</a:t>
            </a:r>
          </a:p>
          <a:p>
            <a:pPr marL="514350" indent="-514350">
              <a:buNone/>
            </a:pPr>
            <a:r>
              <a:rPr lang="en-US" dirty="0" smtClean="0"/>
              <a:t>2) evolution of gases in tissues – 36 – 72 hrs</a:t>
            </a:r>
          </a:p>
          <a:p>
            <a:pPr marL="514350" indent="-514350">
              <a:buNone/>
            </a:pPr>
            <a:r>
              <a:rPr lang="en-US" dirty="0" smtClean="0"/>
              <a:t>3) liquefaction of tissues – 3 – 5 days</a:t>
            </a:r>
          </a:p>
          <a:p>
            <a:pPr marL="514350" indent="-514350">
              <a:buFontTx/>
              <a:buChar char="-"/>
            </a:pP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638800"/>
          </a:xfrm>
        </p:spPr>
        <p:txBody>
          <a:bodyPr/>
          <a:lstStyle/>
          <a:p>
            <a:r>
              <a:rPr lang="en-US" b="1" u="sng" dirty="0" smtClean="0"/>
              <a:t>Internal phenomenon </a:t>
            </a:r>
            <a:r>
              <a:rPr lang="en-US" dirty="0" smtClean="0"/>
              <a:t>:- </a:t>
            </a:r>
          </a:p>
          <a:p>
            <a:pPr>
              <a:buFontTx/>
              <a:buChar char="-"/>
            </a:pPr>
            <a:r>
              <a:rPr lang="en-US" dirty="0" smtClean="0"/>
              <a:t>Organs show putrefaction in the following order = </a:t>
            </a:r>
          </a:p>
          <a:p>
            <a:pPr marL="514350" indent="-514350">
              <a:buAutoNum type="arabicParenR"/>
            </a:pPr>
            <a:r>
              <a:rPr lang="en-US" dirty="0" smtClean="0"/>
              <a:t>Larynx and trachea = 12 -24 hours</a:t>
            </a:r>
          </a:p>
          <a:p>
            <a:pPr marL="514350" indent="-514350">
              <a:buAutoNum type="arabicParenR"/>
            </a:pPr>
            <a:r>
              <a:rPr lang="en-US" dirty="0" smtClean="0"/>
              <a:t>Stomach, intestines, pancreas and spleen (2 -3days) = 24 – 36 hrs.</a:t>
            </a:r>
          </a:p>
          <a:p>
            <a:pPr marL="514350" indent="-514350">
              <a:buAutoNum type="arabicParenR"/>
            </a:pPr>
            <a:r>
              <a:rPr lang="en-US" dirty="0" smtClean="0"/>
              <a:t>Liver, lungs = 12 -24 hours.</a:t>
            </a:r>
          </a:p>
          <a:p>
            <a:pPr marL="514350" indent="-514350">
              <a:buAutoNum type="arabicParenR"/>
            </a:pPr>
            <a:r>
              <a:rPr lang="en-US" dirty="0" smtClean="0"/>
              <a:t>Brain.</a:t>
            </a:r>
          </a:p>
          <a:p>
            <a:pPr marL="514350" indent="-514350">
              <a:buAutoNum type="arabicParenR"/>
            </a:pPr>
            <a:r>
              <a:rPr lang="en-US" dirty="0" smtClean="0"/>
              <a:t>Heart.</a:t>
            </a:r>
          </a:p>
          <a:p>
            <a:pPr marL="514350" indent="-514350">
              <a:buAutoNum type="arabicParenR"/>
            </a:pPr>
            <a:r>
              <a:rPr lang="en-US" dirty="0" smtClean="0"/>
              <a:t>Kidneys, bladder.</a:t>
            </a:r>
          </a:p>
          <a:p>
            <a:pPr marL="514350" indent="-514350">
              <a:buAutoNum type="arabicParenR"/>
            </a:pPr>
            <a:r>
              <a:rPr lang="en-US" dirty="0" smtClean="0"/>
              <a:t>Prostate, uterus.</a:t>
            </a:r>
          </a:p>
          <a:p>
            <a:pPr marL="514350" indent="-514350">
              <a:buAutoNum type="arabicParenR"/>
            </a:pPr>
            <a:r>
              <a:rPr lang="en-US" dirty="0" smtClean="0"/>
              <a:t>Skin, muscle, tendon.</a:t>
            </a:r>
          </a:p>
          <a:p>
            <a:pPr marL="514350" indent="-514350">
              <a:buAutoNum type="arabicParenR"/>
            </a:pPr>
            <a:r>
              <a:rPr lang="en-US" dirty="0" smtClean="0"/>
              <a:t>Bones.</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382000" cy="5638800"/>
          </a:xfrm>
        </p:spPr>
        <p:txBody>
          <a:bodyPr>
            <a:normAutofit fontScale="92500" lnSpcReduction="10000"/>
          </a:bodyPr>
          <a:lstStyle/>
          <a:p>
            <a:r>
              <a:rPr lang="en-US" b="1" u="sng" dirty="0" smtClean="0"/>
              <a:t>Conditions affecting the rate of putrefaction </a:t>
            </a:r>
            <a:r>
              <a:rPr lang="en-US" dirty="0" smtClean="0"/>
              <a:t>:- </a:t>
            </a:r>
          </a:p>
          <a:p>
            <a:pPr marL="514350" indent="-514350">
              <a:buAutoNum type="alphaLcParenR"/>
            </a:pPr>
            <a:r>
              <a:rPr lang="en-US" b="1" dirty="0" smtClean="0"/>
              <a:t>External</a:t>
            </a:r>
            <a:r>
              <a:rPr lang="en-US" dirty="0" smtClean="0"/>
              <a:t> = </a:t>
            </a:r>
          </a:p>
          <a:p>
            <a:pPr marL="514350" indent="-514350">
              <a:buAutoNum type="arabicParenR"/>
            </a:pPr>
            <a:r>
              <a:rPr lang="en-US" dirty="0" smtClean="0"/>
              <a:t>Temperature </a:t>
            </a:r>
          </a:p>
          <a:p>
            <a:pPr marL="514350" indent="-514350">
              <a:buAutoNum type="arabicParenR"/>
            </a:pPr>
            <a:r>
              <a:rPr lang="en-US" dirty="0" smtClean="0"/>
              <a:t>Moisture.</a:t>
            </a:r>
          </a:p>
          <a:p>
            <a:pPr marL="514350" indent="-514350">
              <a:buAutoNum type="arabicParenR"/>
            </a:pPr>
            <a:r>
              <a:rPr lang="en-US" dirty="0" smtClean="0"/>
              <a:t>Air.</a:t>
            </a:r>
          </a:p>
          <a:p>
            <a:pPr marL="514350" indent="-514350">
              <a:buAutoNum type="arabicParenR"/>
            </a:pPr>
            <a:r>
              <a:rPr lang="en-US" dirty="0" smtClean="0"/>
              <a:t>Clothing.</a:t>
            </a:r>
          </a:p>
          <a:p>
            <a:pPr marL="514350" indent="-514350">
              <a:buAutoNum type="arabicParenR"/>
            </a:pPr>
            <a:r>
              <a:rPr lang="en-US" dirty="0" smtClean="0"/>
              <a:t>Manner of burial.</a:t>
            </a:r>
          </a:p>
          <a:p>
            <a:pPr marL="514350" indent="-514350">
              <a:buNone/>
            </a:pPr>
            <a:r>
              <a:rPr lang="en-US" dirty="0" smtClean="0"/>
              <a:t>b</a:t>
            </a:r>
            <a:r>
              <a:rPr lang="en-US" b="1" dirty="0" smtClean="0"/>
              <a:t>) Internal </a:t>
            </a:r>
            <a:r>
              <a:rPr lang="en-US" dirty="0" smtClean="0"/>
              <a:t>=</a:t>
            </a:r>
          </a:p>
          <a:p>
            <a:pPr marL="514350" indent="-514350">
              <a:buAutoNum type="arabicParenR"/>
            </a:pPr>
            <a:r>
              <a:rPr lang="en-US" dirty="0" smtClean="0"/>
              <a:t>Age</a:t>
            </a:r>
          </a:p>
          <a:p>
            <a:pPr marL="514350" indent="-514350">
              <a:buAutoNum type="arabicParenR"/>
            </a:pPr>
            <a:r>
              <a:rPr lang="en-US" dirty="0" smtClean="0"/>
              <a:t>Sex</a:t>
            </a:r>
          </a:p>
          <a:p>
            <a:pPr marL="514350" indent="-514350">
              <a:buAutoNum type="arabicParenR"/>
            </a:pPr>
            <a:r>
              <a:rPr lang="en-US" dirty="0" smtClean="0"/>
              <a:t>Condition of the body</a:t>
            </a:r>
          </a:p>
          <a:p>
            <a:pPr marL="514350" indent="-514350">
              <a:buAutoNum type="arabicParenR"/>
            </a:pPr>
            <a:r>
              <a:rPr lang="en-US" dirty="0" smtClean="0"/>
              <a:t>Cause of death.</a:t>
            </a:r>
          </a:p>
          <a:p>
            <a:pPr marL="514350" indent="-514350">
              <a:buAutoNum type="arabicParenR"/>
            </a:pPr>
            <a:r>
              <a:rPr lang="en-US" dirty="0" smtClean="0"/>
              <a:t>Mutilation.</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638800"/>
          </a:xfrm>
        </p:spPr>
        <p:txBody>
          <a:bodyPr/>
          <a:lstStyle/>
          <a:p>
            <a:r>
              <a:rPr lang="en-US" b="1" u="sng" dirty="0" smtClean="0"/>
              <a:t>Putrefaction in water </a:t>
            </a:r>
            <a:r>
              <a:rPr lang="en-US" dirty="0" smtClean="0"/>
              <a:t>:-</a:t>
            </a:r>
          </a:p>
          <a:p>
            <a:pPr>
              <a:buFontTx/>
              <a:buChar char="-"/>
            </a:pPr>
            <a:r>
              <a:rPr lang="en-US" b="1" dirty="0" err="1" smtClean="0"/>
              <a:t>Caspers</a:t>
            </a:r>
            <a:r>
              <a:rPr lang="en-US" b="1" dirty="0" smtClean="0"/>
              <a:t> dictum </a:t>
            </a:r>
            <a:r>
              <a:rPr lang="en-US" dirty="0" smtClean="0"/>
              <a:t>= body decomposes in air twice faster than in water, and 8 times as rapid as in earth.</a:t>
            </a:r>
          </a:p>
          <a:p>
            <a:pPr>
              <a:buFontTx/>
              <a:buChar char="-"/>
            </a:pPr>
            <a:endParaRPr lang="en-US" dirty="0" smtClean="0"/>
          </a:p>
          <a:p>
            <a:r>
              <a:rPr lang="en-US" b="1" u="sng" dirty="0" err="1" smtClean="0"/>
              <a:t>Skeletonisation</a:t>
            </a:r>
            <a:r>
              <a:rPr lang="en-US" dirty="0" smtClean="0"/>
              <a:t> :- depends on =</a:t>
            </a:r>
          </a:p>
          <a:p>
            <a:pPr>
              <a:buFontTx/>
              <a:buChar char="-"/>
            </a:pPr>
            <a:r>
              <a:rPr lang="en-US" dirty="0" smtClean="0"/>
              <a:t>Ambient temperature</a:t>
            </a:r>
          </a:p>
          <a:p>
            <a:pPr>
              <a:buFontTx/>
              <a:buChar char="-"/>
            </a:pPr>
            <a:r>
              <a:rPr lang="en-US" dirty="0" smtClean="0"/>
              <a:t>Insect </a:t>
            </a:r>
            <a:r>
              <a:rPr lang="en-US" dirty="0" err="1" smtClean="0"/>
              <a:t>colonisation</a:t>
            </a:r>
            <a:r>
              <a:rPr lang="en-US" dirty="0" smtClean="0"/>
              <a:t> on the body.</a:t>
            </a:r>
          </a:p>
          <a:p>
            <a:pPr>
              <a:buFontTx/>
              <a:buChar char="-"/>
            </a:pPr>
            <a:r>
              <a:rPr lang="en-US" dirty="0" smtClean="0"/>
              <a:t>Scavenger activity.</a:t>
            </a:r>
          </a:p>
          <a:p>
            <a:pPr>
              <a:buFontTx/>
              <a:buChar char="-"/>
            </a:pPr>
            <a:r>
              <a:rPr lang="en-US" dirty="0" smtClean="0"/>
              <a:t>Seasonal and climatic variations.</a:t>
            </a:r>
          </a:p>
          <a:p>
            <a:pPr>
              <a:buFontTx/>
              <a:buChar char="-"/>
            </a:pPr>
            <a:r>
              <a:rPr lang="en-US" dirty="0" smtClean="0"/>
              <a:t>Place of burial</a:t>
            </a:r>
            <a:r>
              <a:rPr lang="en-US" dirty="0" smtClean="0"/>
              <a:t>.</a:t>
            </a:r>
          </a:p>
          <a:p>
            <a:pPr>
              <a:buFontTx/>
              <a:buChar char="-"/>
            </a:pPr>
            <a:r>
              <a:rPr lang="en-US" dirty="0" err="1" smtClean="0"/>
              <a:t>Uncoffined</a:t>
            </a:r>
            <a:r>
              <a:rPr lang="en-US" dirty="0" smtClean="0"/>
              <a:t> = 1 – 2 years.</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b="1" u="sng" dirty="0" smtClean="0"/>
              <a:t>ADIPOCERE (</a:t>
            </a:r>
            <a:r>
              <a:rPr lang="en-US" b="1" u="sng" dirty="0" err="1" smtClean="0"/>
              <a:t>saponification</a:t>
            </a:r>
            <a:r>
              <a:rPr lang="en-US" b="1" u="sng" dirty="0" smtClean="0"/>
              <a:t>)</a:t>
            </a:r>
            <a:endParaRPr lang="en-US" b="1" u="sng" dirty="0"/>
          </a:p>
        </p:txBody>
      </p:sp>
      <p:sp>
        <p:nvSpPr>
          <p:cNvPr id="3" name="Content Placeholder 2"/>
          <p:cNvSpPr>
            <a:spLocks noGrp="1"/>
          </p:cNvSpPr>
          <p:nvPr>
            <p:ph idx="1"/>
          </p:nvPr>
        </p:nvSpPr>
        <p:spPr>
          <a:xfrm>
            <a:off x="228600" y="1676400"/>
            <a:ext cx="8610600" cy="4876800"/>
          </a:xfrm>
        </p:spPr>
        <p:txBody>
          <a:bodyPr/>
          <a:lstStyle/>
          <a:p>
            <a:r>
              <a:rPr lang="en-US" dirty="0" smtClean="0"/>
              <a:t>Modification of putrefaction.</a:t>
            </a:r>
          </a:p>
          <a:p>
            <a:r>
              <a:rPr lang="en-US" dirty="0" smtClean="0"/>
              <a:t>Fatty tissues of body change into substance known as </a:t>
            </a:r>
            <a:r>
              <a:rPr lang="en-US" dirty="0" err="1" smtClean="0"/>
              <a:t>adipocere</a:t>
            </a:r>
            <a:r>
              <a:rPr lang="en-US" dirty="0" smtClean="0"/>
              <a:t>. </a:t>
            </a:r>
          </a:p>
          <a:p>
            <a:r>
              <a:rPr lang="en-US" dirty="0" smtClean="0"/>
              <a:t>Seen in bodies immersed in water or in damp, warm environment.</a:t>
            </a:r>
          </a:p>
          <a:p>
            <a:r>
              <a:rPr lang="en-US" b="1" u="sng" dirty="0" smtClean="0"/>
              <a:t>Mechanism</a:t>
            </a:r>
            <a:r>
              <a:rPr lang="en-US" dirty="0" smtClean="0"/>
              <a:t> = gradual hydrolysis and hydrogenation of pre-existing fats – which combine with calcium and ammonium ions to form insoluble soaps, inhibiting bacteria.</a:t>
            </a:r>
          </a:p>
          <a:p>
            <a:r>
              <a:rPr lang="en-US" dirty="0" smtClean="0"/>
              <a:t>Forms at any site where fat is present. Face – buttocks – breasts – abdomen are usual sites. </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382000" cy="5715000"/>
          </a:xfrm>
        </p:spPr>
        <p:txBody>
          <a:bodyPr/>
          <a:lstStyle/>
          <a:p>
            <a:r>
              <a:rPr lang="en-US" b="1" u="sng" dirty="0" smtClean="0"/>
              <a:t>Time required </a:t>
            </a:r>
            <a:r>
              <a:rPr lang="en-US" dirty="0" smtClean="0"/>
              <a:t>= variable.</a:t>
            </a:r>
          </a:p>
          <a:p>
            <a:pPr>
              <a:buNone/>
            </a:pPr>
            <a:r>
              <a:rPr lang="en-US" dirty="0" smtClean="0"/>
              <a:t>- Begins in 4 – 5 days. </a:t>
            </a:r>
          </a:p>
          <a:p>
            <a:pPr>
              <a:buFontTx/>
              <a:buChar char="-"/>
            </a:pPr>
            <a:r>
              <a:rPr lang="en-US" dirty="0" smtClean="0"/>
              <a:t>3 weeks in summer. </a:t>
            </a:r>
          </a:p>
          <a:p>
            <a:pPr>
              <a:buFontTx/>
              <a:buChar char="-"/>
            </a:pPr>
            <a:r>
              <a:rPr lang="en-US" dirty="0" smtClean="0"/>
              <a:t>Stiffening, hardening and swelling of fats occurs over months.</a:t>
            </a:r>
          </a:p>
          <a:p>
            <a:pPr>
              <a:buFontTx/>
              <a:buChar char="-"/>
            </a:pPr>
            <a:r>
              <a:rPr lang="en-US" dirty="0" smtClean="0"/>
              <a:t>Complete conversion in an adult limb – 3 – 6 months. </a:t>
            </a:r>
          </a:p>
          <a:p>
            <a:pPr>
              <a:buFontTx/>
              <a:buChar char="-"/>
            </a:pPr>
            <a:r>
              <a:rPr lang="en-US" dirty="0" smtClean="0"/>
              <a:t>May persist for years or decades.</a:t>
            </a:r>
          </a:p>
          <a:p>
            <a:pPr>
              <a:buFontTx/>
              <a:buChar char="-"/>
            </a:pPr>
            <a:endParaRPr lang="en-US" dirty="0" smtClean="0"/>
          </a:p>
          <a:p>
            <a:r>
              <a:rPr lang="en-US" b="1" u="sng" dirty="0" smtClean="0"/>
              <a:t>Medico – Legal importance </a:t>
            </a:r>
            <a:r>
              <a:rPr lang="en-US" dirty="0" smtClean="0"/>
              <a:t>:-</a:t>
            </a:r>
          </a:p>
          <a:p>
            <a:pPr marL="514350" indent="-514350">
              <a:buAutoNum type="arabicParenR"/>
            </a:pPr>
            <a:r>
              <a:rPr lang="en-US" dirty="0" smtClean="0"/>
              <a:t>Helps to establish the identity.</a:t>
            </a:r>
          </a:p>
          <a:p>
            <a:pPr marL="514350" indent="-514350">
              <a:buAutoNum type="arabicParenR"/>
            </a:pPr>
            <a:r>
              <a:rPr lang="en-US" dirty="0" smtClean="0"/>
              <a:t>Cause of death can be determined.</a:t>
            </a:r>
          </a:p>
          <a:p>
            <a:pPr marL="514350" indent="-514350">
              <a:buAutoNum type="arabicParenR"/>
            </a:pPr>
            <a:r>
              <a:rPr lang="en-US" dirty="0" smtClean="0"/>
              <a:t>Time since death can be estimated.</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Zabihullah hamidi\Desktop\adipocere.jpeg"/>
          <p:cNvPicPr>
            <a:picLocks noChangeAspect="1" noChangeArrowheads="1"/>
          </p:cNvPicPr>
          <p:nvPr/>
        </p:nvPicPr>
        <p:blipFill>
          <a:blip r:embed="rId2" cstate="print"/>
          <a:srcRect/>
          <a:stretch>
            <a:fillRect/>
          </a:stretch>
        </p:blipFill>
        <p:spPr bwMode="auto">
          <a:xfrm>
            <a:off x="108401" y="762000"/>
            <a:ext cx="8799663" cy="5257799"/>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Zabihullah hamidi\Desktop\adipocere1.jpg"/>
          <p:cNvPicPr>
            <a:picLocks noChangeAspect="1" noChangeArrowheads="1"/>
          </p:cNvPicPr>
          <p:nvPr/>
        </p:nvPicPr>
        <p:blipFill>
          <a:blip r:embed="rId2" cstate="print"/>
          <a:srcRect/>
          <a:stretch>
            <a:fillRect/>
          </a:stretch>
        </p:blipFill>
        <p:spPr bwMode="auto">
          <a:xfrm>
            <a:off x="1143000" y="860558"/>
            <a:ext cx="6989583" cy="5235441"/>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b="1" u="sng" dirty="0" smtClean="0"/>
              <a:t>MUMMIFICATION</a:t>
            </a:r>
            <a:endParaRPr lang="en-US" b="1" u="sng" dirty="0"/>
          </a:p>
        </p:txBody>
      </p:sp>
      <p:sp>
        <p:nvSpPr>
          <p:cNvPr id="3" name="Content Placeholder 2"/>
          <p:cNvSpPr>
            <a:spLocks noGrp="1"/>
          </p:cNvSpPr>
          <p:nvPr>
            <p:ph idx="1"/>
          </p:nvPr>
        </p:nvSpPr>
        <p:spPr>
          <a:xfrm>
            <a:off x="304800" y="1676400"/>
            <a:ext cx="8382000" cy="4953000"/>
          </a:xfrm>
        </p:spPr>
        <p:txBody>
          <a:bodyPr>
            <a:normAutofit lnSpcReduction="10000"/>
          </a:bodyPr>
          <a:lstStyle/>
          <a:p>
            <a:r>
              <a:rPr lang="en-US" dirty="0" smtClean="0"/>
              <a:t>Modification of putrefaction.</a:t>
            </a:r>
          </a:p>
          <a:p>
            <a:endParaRPr lang="en-US" dirty="0" smtClean="0"/>
          </a:p>
          <a:p>
            <a:r>
              <a:rPr lang="en-US" dirty="0" smtClean="0"/>
              <a:t>Dehydration or drying and shriveling of cadaver due to evaporation of water, but the natural appearances of the body and facial features are preserved.</a:t>
            </a:r>
          </a:p>
          <a:p>
            <a:endParaRPr lang="en-US" dirty="0" smtClean="0"/>
          </a:p>
          <a:p>
            <a:r>
              <a:rPr lang="en-US" dirty="0" smtClean="0"/>
              <a:t>Begins in exposed parts of body like face, hands and feet and spreads to involve entire body including internal organs.</a:t>
            </a:r>
          </a:p>
          <a:p>
            <a:endParaRPr lang="en-US" dirty="0" smtClean="0"/>
          </a:p>
          <a:p>
            <a:r>
              <a:rPr lang="en-US" dirty="0" smtClean="0"/>
              <a:t>60 – 70 % of weight is lost and body becomes thin, stiff and brittle, and brown in </a:t>
            </a:r>
            <a:r>
              <a:rPr lang="en-US" dirty="0" err="1" smtClean="0"/>
              <a:t>colour</a:t>
            </a:r>
            <a:r>
              <a:rPr lang="en-US" dirty="0" smtClean="0"/>
              <a:t>. Internal organs become sunken, hard, dark brown or black single mass.  </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562600"/>
          </a:xfrm>
        </p:spPr>
        <p:txBody>
          <a:bodyPr>
            <a:normAutofit/>
          </a:bodyPr>
          <a:lstStyle/>
          <a:p>
            <a:r>
              <a:rPr lang="en-US" dirty="0" smtClean="0"/>
              <a:t>If not preserved properly the mummified body breaks into fragments gradually, becomes powdery and disintegrates. If protected can be preserved for years.</a:t>
            </a:r>
          </a:p>
          <a:p>
            <a:endParaRPr lang="en-US" dirty="0" smtClean="0"/>
          </a:p>
          <a:p>
            <a:r>
              <a:rPr lang="en-US" b="1" u="sng" dirty="0" smtClean="0"/>
              <a:t>Factors necessary for mummification </a:t>
            </a:r>
            <a:r>
              <a:rPr lang="en-US" dirty="0" smtClean="0"/>
              <a:t>:-</a:t>
            </a:r>
          </a:p>
          <a:p>
            <a:pPr marL="514350" indent="-514350">
              <a:buAutoNum type="arabicParenR"/>
            </a:pPr>
            <a:r>
              <a:rPr lang="en-US" dirty="0" smtClean="0"/>
              <a:t>Absence of moisture in air.</a:t>
            </a:r>
          </a:p>
          <a:p>
            <a:pPr marL="514350" indent="-514350">
              <a:buAutoNum type="arabicParenR"/>
            </a:pPr>
            <a:r>
              <a:rPr lang="en-US" dirty="0" smtClean="0"/>
              <a:t>Continuous action of dry or warmed air.</a:t>
            </a:r>
          </a:p>
          <a:p>
            <a:pPr marL="514350" indent="-514350">
              <a:buAutoNum type="arabicParenR"/>
            </a:pPr>
            <a:endParaRPr lang="en-US" dirty="0" smtClean="0"/>
          </a:p>
          <a:p>
            <a:pPr marL="514350" indent="-514350"/>
            <a:r>
              <a:rPr lang="en-US" dirty="0" smtClean="0"/>
              <a:t>Newborn babies are mummified if left in a cupboard or trunk, where atmosphere is warm and dry. </a:t>
            </a:r>
          </a:p>
          <a:p>
            <a:pPr marL="514350" indent="-514350"/>
            <a:endParaRPr lang="en-US" dirty="0" smtClean="0"/>
          </a:p>
          <a:p>
            <a:pPr marL="514350" indent="-514350"/>
            <a:r>
              <a:rPr lang="en-US" dirty="0" smtClean="0"/>
              <a:t>Chronic arsenic or antimony poisoning </a:t>
            </a:r>
            <a:r>
              <a:rPr lang="en-US" dirty="0" err="1" smtClean="0"/>
              <a:t>favours</a:t>
            </a:r>
            <a:r>
              <a:rPr lang="en-US" dirty="0" smtClean="0"/>
              <a:t> the process. </a:t>
            </a:r>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562600"/>
          </a:xfrm>
        </p:spPr>
        <p:txBody>
          <a:bodyPr>
            <a:normAutofit lnSpcReduction="10000"/>
          </a:bodyPr>
          <a:lstStyle/>
          <a:p>
            <a:r>
              <a:rPr lang="en-US" b="1" u="sng" dirty="0" smtClean="0"/>
              <a:t>Differential decomposition </a:t>
            </a:r>
            <a:r>
              <a:rPr lang="en-US" dirty="0" smtClean="0"/>
              <a:t>:- at times body shows mummification in some parts and </a:t>
            </a:r>
            <a:r>
              <a:rPr lang="en-US" dirty="0" err="1" smtClean="0"/>
              <a:t>adipocere</a:t>
            </a:r>
            <a:r>
              <a:rPr lang="en-US" dirty="0" smtClean="0"/>
              <a:t> in other. </a:t>
            </a:r>
          </a:p>
          <a:p>
            <a:endParaRPr lang="en-US" dirty="0" smtClean="0"/>
          </a:p>
          <a:p>
            <a:r>
              <a:rPr lang="en-US" dirty="0" smtClean="0"/>
              <a:t>Time required for complete mummification varies between 3 months – 1 year. </a:t>
            </a:r>
          </a:p>
          <a:p>
            <a:endParaRPr lang="en-US" dirty="0" smtClean="0"/>
          </a:p>
          <a:p>
            <a:r>
              <a:rPr lang="en-US" dirty="0" smtClean="0"/>
              <a:t>Influenced by size of the body, atmospheric conditions and place of disposal.</a:t>
            </a:r>
          </a:p>
          <a:p>
            <a:endParaRPr lang="en-US" dirty="0" smtClean="0"/>
          </a:p>
          <a:p>
            <a:r>
              <a:rPr lang="en-US" b="1" u="sng" dirty="0" smtClean="0"/>
              <a:t>Medico – Legal importance </a:t>
            </a:r>
            <a:r>
              <a:rPr lang="en-US" dirty="0" smtClean="0"/>
              <a:t>:- </a:t>
            </a:r>
          </a:p>
          <a:p>
            <a:pPr marL="514350" indent="-514350">
              <a:buAutoNum type="arabicParenR"/>
            </a:pPr>
            <a:r>
              <a:rPr lang="en-US" dirty="0" smtClean="0"/>
              <a:t>Identity. </a:t>
            </a:r>
          </a:p>
          <a:p>
            <a:pPr marL="514350" indent="-514350">
              <a:buAutoNum type="arabicParenR"/>
            </a:pPr>
            <a:r>
              <a:rPr lang="en-US" dirty="0" smtClean="0"/>
              <a:t>Cause of death.</a:t>
            </a:r>
          </a:p>
          <a:p>
            <a:pPr marL="514350" indent="-514350">
              <a:buAutoNum type="arabicParenR"/>
            </a:pPr>
            <a:r>
              <a:rPr lang="en-US" dirty="0" smtClean="0"/>
              <a:t>Time since death.</a:t>
            </a:r>
          </a:p>
          <a:p>
            <a:pPr>
              <a:buNone/>
            </a:pP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Zabihullah hamidi\Desktop\mummification.jpg"/>
          <p:cNvPicPr>
            <a:picLocks noChangeAspect="1" noChangeArrowheads="1"/>
          </p:cNvPicPr>
          <p:nvPr/>
        </p:nvPicPr>
        <p:blipFill>
          <a:blip r:embed="rId2" cstate="print"/>
          <a:srcRect/>
          <a:stretch>
            <a:fillRect/>
          </a:stretch>
        </p:blipFill>
        <p:spPr bwMode="auto">
          <a:xfrm>
            <a:off x="292100" y="381000"/>
            <a:ext cx="8655050" cy="6172200"/>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96112"/>
          </a:xfrm>
        </p:spPr>
        <p:txBody>
          <a:bodyPr>
            <a:normAutofit/>
          </a:bodyPr>
          <a:lstStyle/>
          <a:p>
            <a:r>
              <a:rPr lang="en-US" b="1" u="sng" dirty="0" smtClean="0"/>
              <a:t>PRESERVATION OF BODY </a:t>
            </a:r>
            <a:endParaRPr lang="en-US" b="1" u="sng" dirty="0"/>
          </a:p>
        </p:txBody>
      </p:sp>
      <p:sp>
        <p:nvSpPr>
          <p:cNvPr id="3" name="Content Placeholder 2"/>
          <p:cNvSpPr>
            <a:spLocks noGrp="1"/>
          </p:cNvSpPr>
          <p:nvPr>
            <p:ph idx="1"/>
          </p:nvPr>
        </p:nvSpPr>
        <p:spPr>
          <a:xfrm>
            <a:off x="228600" y="1752600"/>
            <a:ext cx="8610600" cy="4876800"/>
          </a:xfrm>
        </p:spPr>
        <p:txBody>
          <a:bodyPr/>
          <a:lstStyle/>
          <a:p>
            <a:pPr marL="514350" indent="-514350">
              <a:buAutoNum type="arabicParenR"/>
            </a:pPr>
            <a:r>
              <a:rPr lang="en-US" dirty="0" smtClean="0"/>
              <a:t>Embalming.</a:t>
            </a:r>
          </a:p>
          <a:p>
            <a:pPr marL="514350" indent="-514350">
              <a:buAutoNum type="arabicParenR"/>
            </a:pPr>
            <a:r>
              <a:rPr lang="en-US" dirty="0" smtClean="0"/>
              <a:t>Mummification </a:t>
            </a:r>
          </a:p>
          <a:p>
            <a:pPr marL="514350" indent="-514350">
              <a:buAutoNum type="arabicParenR"/>
            </a:pPr>
            <a:r>
              <a:rPr lang="en-US" dirty="0" err="1" smtClean="0"/>
              <a:t>Adipocere</a:t>
            </a:r>
            <a:r>
              <a:rPr lang="en-US" dirty="0" smtClean="0"/>
              <a:t> formation.</a:t>
            </a:r>
          </a:p>
          <a:p>
            <a:pPr marL="514350" indent="-514350">
              <a:buAutoNum type="arabicParenR"/>
            </a:pPr>
            <a:r>
              <a:rPr lang="en-US" dirty="0" smtClean="0"/>
              <a:t>Freezing.</a:t>
            </a:r>
          </a:p>
          <a:p>
            <a:pPr marL="514350" indent="-514350">
              <a:buAutoNum type="arabicParenR"/>
            </a:pPr>
            <a:r>
              <a:rPr lang="en-US" dirty="0" smtClean="0"/>
              <a:t>Bodies present in water or soil containing antiseptic substances.</a:t>
            </a:r>
          </a:p>
          <a:p>
            <a:pPr marL="514350" indent="-514350">
              <a:buAutoNum type="arabicParenR"/>
            </a:pPr>
            <a:r>
              <a:rPr lang="en-US" dirty="0" smtClean="0"/>
              <a:t>Injection of solution of arsenic, lead sulphide and potassium carbonate into femoral artery or aorta – for dissection.</a:t>
            </a:r>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8229600" cy="704088"/>
          </a:xfrm>
        </p:spPr>
        <p:txBody>
          <a:bodyPr>
            <a:normAutofit/>
          </a:bodyPr>
          <a:lstStyle/>
          <a:p>
            <a:r>
              <a:rPr lang="en-US" sz="3600" b="1" u="sng" dirty="0" smtClean="0"/>
              <a:t>ESTIMATION OF POSTMORTEM INTERVAL</a:t>
            </a:r>
            <a:endParaRPr lang="en-US" sz="3600" b="1" u="sng" dirty="0"/>
          </a:p>
        </p:txBody>
      </p:sp>
      <p:sp>
        <p:nvSpPr>
          <p:cNvPr id="3" name="Content Placeholder 2"/>
          <p:cNvSpPr>
            <a:spLocks noGrp="1"/>
          </p:cNvSpPr>
          <p:nvPr>
            <p:ph idx="1"/>
          </p:nvPr>
        </p:nvSpPr>
        <p:spPr>
          <a:xfrm>
            <a:off x="228600" y="1371600"/>
            <a:ext cx="8610600" cy="5257800"/>
          </a:xfrm>
        </p:spPr>
        <p:txBody>
          <a:bodyPr>
            <a:normAutofit lnSpcReduction="10000"/>
          </a:bodyPr>
          <a:lstStyle/>
          <a:p>
            <a:r>
              <a:rPr lang="en-US" dirty="0" smtClean="0"/>
              <a:t>Points to be noted are :-</a:t>
            </a:r>
          </a:p>
          <a:p>
            <a:pPr marL="514350" indent="-514350">
              <a:buAutoNum type="arabicParenR"/>
            </a:pPr>
            <a:r>
              <a:rPr lang="en-US" dirty="0" smtClean="0"/>
              <a:t>Cooling of the body.</a:t>
            </a:r>
          </a:p>
          <a:p>
            <a:pPr marL="514350" indent="-514350">
              <a:buAutoNum type="arabicParenR"/>
            </a:pPr>
            <a:r>
              <a:rPr lang="en-US" dirty="0" smtClean="0"/>
              <a:t>Post mortem </a:t>
            </a:r>
            <a:r>
              <a:rPr lang="en-US" dirty="0" err="1" smtClean="0"/>
              <a:t>lividity</a:t>
            </a:r>
            <a:r>
              <a:rPr lang="en-US" dirty="0" smtClean="0"/>
              <a:t>.</a:t>
            </a:r>
          </a:p>
          <a:p>
            <a:pPr marL="514350" indent="-514350">
              <a:buAutoNum type="arabicParenR"/>
            </a:pPr>
            <a:r>
              <a:rPr lang="en-US" dirty="0" smtClean="0"/>
              <a:t>Rigor mortis.</a:t>
            </a:r>
          </a:p>
          <a:p>
            <a:pPr marL="514350" indent="-514350">
              <a:buAutoNum type="arabicParenR"/>
            </a:pPr>
            <a:r>
              <a:rPr lang="en-US" dirty="0" smtClean="0"/>
              <a:t>Progress of decomposition, </a:t>
            </a:r>
            <a:r>
              <a:rPr lang="en-US" dirty="0" err="1" smtClean="0"/>
              <a:t>adipocere</a:t>
            </a:r>
            <a:r>
              <a:rPr lang="en-US" dirty="0" smtClean="0"/>
              <a:t> and mummification.</a:t>
            </a:r>
          </a:p>
          <a:p>
            <a:pPr marL="514350" indent="-514350">
              <a:buAutoNum type="arabicParenR"/>
            </a:pPr>
            <a:r>
              <a:rPr lang="en-US" b="1" u="sng" dirty="0" smtClean="0"/>
              <a:t>Entomology of cadaver</a:t>
            </a:r>
            <a:r>
              <a:rPr lang="en-US" dirty="0" smtClean="0"/>
              <a:t> :- study of form and </a:t>
            </a:r>
            <a:r>
              <a:rPr lang="en-US" dirty="0" err="1" smtClean="0"/>
              <a:t>behaviour</a:t>
            </a:r>
            <a:r>
              <a:rPr lang="en-US" dirty="0" smtClean="0"/>
              <a:t> of insects. </a:t>
            </a:r>
            <a:r>
              <a:rPr lang="en-US" dirty="0" err="1" smtClean="0"/>
              <a:t>Myiasis</a:t>
            </a:r>
            <a:r>
              <a:rPr lang="en-US" dirty="0" smtClean="0"/>
              <a:t> is infestation of body by fly maggots. Flies lay eggs in natural orifices and wounds over the body within minutes after death. </a:t>
            </a:r>
          </a:p>
          <a:p>
            <a:pPr marL="514350" indent="-514350">
              <a:buFontTx/>
              <a:buChar char="-"/>
            </a:pPr>
            <a:r>
              <a:rPr lang="en-US" dirty="0" smtClean="0"/>
              <a:t>8 – 24 hours = larvae or maggots crawl out of eggs.</a:t>
            </a:r>
          </a:p>
          <a:p>
            <a:pPr marL="514350" indent="-514350">
              <a:buFontTx/>
              <a:buChar char="-"/>
            </a:pPr>
            <a:r>
              <a:rPr lang="en-US" dirty="0" smtClean="0"/>
              <a:t>3 – 6 days = larvae become pupae.</a:t>
            </a:r>
          </a:p>
          <a:p>
            <a:pPr marL="514350" indent="-514350">
              <a:buFontTx/>
              <a:buChar char="-"/>
            </a:pPr>
            <a:r>
              <a:rPr lang="en-US" dirty="0" smtClean="0"/>
              <a:t>6 – 10 days = pupae becomes adult. </a:t>
            </a:r>
          </a:p>
          <a:p>
            <a:pPr marL="514350" indent="-514350">
              <a:buAutoNum type="arabicParenR"/>
            </a:pPr>
            <a:endParaRPr lang="en-US" dirty="0" smtClean="0"/>
          </a:p>
          <a:p>
            <a:pPr marL="514350" indent="-514350">
              <a:buAutoNum type="arabicParenR"/>
            </a:pP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638800"/>
          </a:xfrm>
        </p:spPr>
        <p:txBody>
          <a:bodyPr>
            <a:normAutofit fontScale="92500" lnSpcReduction="20000"/>
          </a:bodyPr>
          <a:lstStyle/>
          <a:p>
            <a:pPr marL="514350" indent="-514350">
              <a:buNone/>
            </a:pPr>
            <a:r>
              <a:rPr lang="en-US" dirty="0" smtClean="0"/>
              <a:t>6) GI Tract.</a:t>
            </a:r>
          </a:p>
          <a:p>
            <a:pPr marL="514350" indent="-514350">
              <a:buNone/>
            </a:pPr>
            <a:endParaRPr lang="en-US" dirty="0" smtClean="0"/>
          </a:p>
          <a:p>
            <a:pPr marL="514350" indent="-514350">
              <a:buNone/>
            </a:pPr>
            <a:r>
              <a:rPr lang="en-US" dirty="0" smtClean="0"/>
              <a:t>7) </a:t>
            </a:r>
            <a:r>
              <a:rPr lang="en-US" b="1" u="sng" dirty="0" smtClean="0"/>
              <a:t>Cerebrospinal fluid </a:t>
            </a:r>
            <a:r>
              <a:rPr lang="en-US" dirty="0" smtClean="0"/>
              <a:t>:- </a:t>
            </a:r>
            <a:r>
              <a:rPr lang="en-US" dirty="0" err="1" smtClean="0"/>
              <a:t>cisternal</a:t>
            </a:r>
            <a:r>
              <a:rPr lang="en-US" dirty="0" smtClean="0"/>
              <a:t> fluid is examined. Changes in </a:t>
            </a:r>
            <a:r>
              <a:rPr lang="en-US" dirty="0" err="1" smtClean="0"/>
              <a:t>csf</a:t>
            </a:r>
            <a:r>
              <a:rPr lang="en-US" dirty="0" smtClean="0"/>
              <a:t> electrolytes are due to hypoxic damage of choroid plexus. Potassium increases in relation to temperature of body in 1</a:t>
            </a:r>
            <a:r>
              <a:rPr lang="en-US" baseline="30000" dirty="0" smtClean="0"/>
              <a:t>st</a:t>
            </a:r>
            <a:r>
              <a:rPr lang="en-US" dirty="0" smtClean="0"/>
              <a:t> 20 hours. </a:t>
            </a:r>
          </a:p>
          <a:p>
            <a:pPr marL="514350" indent="-514350">
              <a:buNone/>
            </a:pPr>
            <a:endParaRPr lang="en-US" dirty="0" smtClean="0"/>
          </a:p>
          <a:p>
            <a:pPr marL="514350" indent="-514350">
              <a:buNone/>
            </a:pPr>
            <a:r>
              <a:rPr lang="en-US" dirty="0" smtClean="0"/>
              <a:t>8) </a:t>
            </a:r>
            <a:r>
              <a:rPr lang="en-US" b="1" u="sng" dirty="0" smtClean="0"/>
              <a:t>Blood</a:t>
            </a:r>
            <a:r>
              <a:rPr lang="en-US" dirty="0" smtClean="0"/>
              <a:t> :- </a:t>
            </a:r>
          </a:p>
          <a:p>
            <a:pPr marL="514350" indent="-514350">
              <a:buFontTx/>
              <a:buChar char="-"/>
            </a:pPr>
            <a:r>
              <a:rPr lang="en-US" b="1" dirty="0" smtClean="0"/>
              <a:t>lactic acid </a:t>
            </a:r>
            <a:r>
              <a:rPr lang="en-US" dirty="0" smtClean="0"/>
              <a:t>= increases by 50 -75 fold in 12 – 24 hours, peaking around 6 -8 hours. </a:t>
            </a:r>
          </a:p>
          <a:p>
            <a:pPr marL="514350" indent="-514350">
              <a:buFontTx/>
              <a:buChar char="-"/>
            </a:pPr>
            <a:r>
              <a:rPr lang="en-US" b="1" dirty="0" smtClean="0"/>
              <a:t>Amino acid nitrogen </a:t>
            </a:r>
            <a:r>
              <a:rPr lang="en-US" dirty="0" smtClean="0"/>
              <a:t>= less than 14 mg/dl up to 10 hours, rises to 30 mg/dl by 48 hours.</a:t>
            </a:r>
          </a:p>
          <a:p>
            <a:pPr marL="514350" indent="-514350">
              <a:buFontTx/>
              <a:buChar char="-"/>
            </a:pPr>
            <a:r>
              <a:rPr lang="en-US" b="1" dirty="0" smtClean="0"/>
              <a:t>Acid </a:t>
            </a:r>
            <a:r>
              <a:rPr lang="en-US" b="1" dirty="0" err="1" smtClean="0"/>
              <a:t>phosphatase</a:t>
            </a:r>
            <a:r>
              <a:rPr lang="en-US" b="1" dirty="0" smtClean="0"/>
              <a:t> </a:t>
            </a:r>
            <a:r>
              <a:rPr lang="en-US" dirty="0" smtClean="0"/>
              <a:t>= increases 20 times by 48 hours.</a:t>
            </a:r>
          </a:p>
          <a:p>
            <a:pPr marL="514350" indent="-514350">
              <a:buFontTx/>
              <a:buChar char="-"/>
            </a:pPr>
            <a:r>
              <a:rPr lang="en-US" b="1" dirty="0" smtClean="0"/>
              <a:t>Amylase</a:t>
            </a:r>
            <a:r>
              <a:rPr lang="en-US" dirty="0" smtClean="0"/>
              <a:t> = increases 3 – 4 times on 2</a:t>
            </a:r>
            <a:r>
              <a:rPr lang="en-US" baseline="30000" dirty="0" smtClean="0"/>
              <a:t>nd</a:t>
            </a:r>
            <a:r>
              <a:rPr lang="en-US" dirty="0" smtClean="0"/>
              <a:t> day.</a:t>
            </a:r>
          </a:p>
          <a:p>
            <a:pPr marL="514350" indent="-514350">
              <a:buFontTx/>
              <a:buChar char="-"/>
            </a:pPr>
            <a:r>
              <a:rPr lang="en-US" b="1" dirty="0" smtClean="0"/>
              <a:t>Sodium</a:t>
            </a:r>
            <a:r>
              <a:rPr lang="en-US" dirty="0" smtClean="0"/>
              <a:t> = falls by 0.9 </a:t>
            </a:r>
            <a:r>
              <a:rPr lang="en-US" dirty="0" err="1" smtClean="0"/>
              <a:t>mEq</a:t>
            </a:r>
            <a:r>
              <a:rPr lang="en-US" dirty="0" smtClean="0"/>
              <a:t>/L per hour.</a:t>
            </a:r>
          </a:p>
          <a:p>
            <a:pPr marL="514350" indent="-514350">
              <a:buFontTx/>
              <a:buChar char="-"/>
            </a:pPr>
            <a:r>
              <a:rPr lang="en-US" b="1" dirty="0" smtClean="0"/>
              <a:t>Organic Phosphorous in serum </a:t>
            </a:r>
            <a:r>
              <a:rPr lang="en-US" dirty="0" smtClean="0"/>
              <a:t>= 20 </a:t>
            </a:r>
            <a:r>
              <a:rPr lang="en-US" dirty="0" err="1" smtClean="0"/>
              <a:t>mEq</a:t>
            </a:r>
            <a:r>
              <a:rPr lang="en-US" dirty="0" smtClean="0"/>
              <a:t>/L at 18 hours. </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763000" cy="5791200"/>
          </a:xfrm>
        </p:spPr>
        <p:txBody>
          <a:bodyPr>
            <a:normAutofit fontScale="85000" lnSpcReduction="20000"/>
          </a:bodyPr>
          <a:lstStyle/>
          <a:p>
            <a:pPr marL="514350" indent="-514350">
              <a:buNone/>
            </a:pPr>
            <a:r>
              <a:rPr lang="en-US" dirty="0" smtClean="0"/>
              <a:t>9) Pericardial fluid.</a:t>
            </a:r>
          </a:p>
          <a:p>
            <a:pPr marL="514350" indent="-514350">
              <a:buNone/>
            </a:pPr>
            <a:endParaRPr lang="en-US" dirty="0" smtClean="0"/>
          </a:p>
          <a:p>
            <a:pPr>
              <a:buNone/>
            </a:pPr>
            <a:r>
              <a:rPr lang="en-US" dirty="0" smtClean="0"/>
              <a:t>10) </a:t>
            </a:r>
            <a:r>
              <a:rPr lang="en-US" b="1" u="sng" dirty="0" smtClean="0"/>
              <a:t>Synovial fluid </a:t>
            </a:r>
            <a:r>
              <a:rPr lang="en-US" dirty="0" smtClean="0"/>
              <a:t>:- linear rise o potassium, more than double in first 2 days after death.</a:t>
            </a:r>
          </a:p>
          <a:p>
            <a:pPr>
              <a:buNone/>
            </a:pPr>
            <a:endParaRPr lang="en-US" dirty="0" smtClean="0"/>
          </a:p>
          <a:p>
            <a:pPr>
              <a:buNone/>
            </a:pPr>
            <a:r>
              <a:rPr lang="en-US" dirty="0" smtClean="0"/>
              <a:t>11) </a:t>
            </a:r>
            <a:r>
              <a:rPr lang="en-US" b="1" u="sng" dirty="0" smtClean="0"/>
              <a:t>Vitreous </a:t>
            </a:r>
            <a:r>
              <a:rPr lang="en-US" b="1" u="sng" dirty="0" err="1" smtClean="0"/>
              <a:t>humour</a:t>
            </a:r>
            <a:r>
              <a:rPr lang="en-US" b="1" u="sng" dirty="0" smtClean="0"/>
              <a:t> </a:t>
            </a:r>
            <a:r>
              <a:rPr lang="en-US" dirty="0" smtClean="0"/>
              <a:t>:- potassium level is 5 – 8 </a:t>
            </a:r>
            <a:r>
              <a:rPr lang="en-US" dirty="0" err="1" smtClean="0"/>
              <a:t>mmol</a:t>
            </a:r>
            <a:r>
              <a:rPr lang="en-US" dirty="0" smtClean="0"/>
              <a:t>/l at time of death. It rises 0.17 – 0.24 </a:t>
            </a:r>
            <a:r>
              <a:rPr lang="en-US" dirty="0" err="1" smtClean="0"/>
              <a:t>mmol</a:t>
            </a:r>
            <a:r>
              <a:rPr lang="en-US" dirty="0" smtClean="0"/>
              <a:t> per hour. PMI=5.26 * K </a:t>
            </a:r>
            <a:r>
              <a:rPr lang="en-US" dirty="0" err="1" smtClean="0"/>
              <a:t>conc</a:t>
            </a:r>
            <a:r>
              <a:rPr lang="en-US" dirty="0" smtClean="0"/>
              <a:t> – 30.9. linear relation for 120 hours.</a:t>
            </a:r>
          </a:p>
          <a:p>
            <a:pPr>
              <a:buFontTx/>
              <a:buChar char="-"/>
            </a:pPr>
            <a:r>
              <a:rPr lang="en-US" dirty="0" smtClean="0"/>
              <a:t>Vitreous glucose &gt; 11.1 indicates diabetes, and &lt; 1.4 </a:t>
            </a:r>
            <a:r>
              <a:rPr lang="en-US" dirty="0" err="1" smtClean="0"/>
              <a:t>mmol</a:t>
            </a:r>
            <a:r>
              <a:rPr lang="en-US" dirty="0" smtClean="0"/>
              <a:t>/l indicates hypoglycemia. Glucose reaches 0 within few hours after death. </a:t>
            </a:r>
          </a:p>
          <a:p>
            <a:pPr>
              <a:buFontTx/>
              <a:buChar char="-"/>
            </a:pPr>
            <a:endParaRPr lang="en-US" dirty="0" smtClean="0"/>
          </a:p>
          <a:p>
            <a:pPr>
              <a:buNone/>
            </a:pPr>
            <a:r>
              <a:rPr lang="en-US" dirty="0" smtClean="0"/>
              <a:t>12) </a:t>
            </a:r>
            <a:r>
              <a:rPr lang="en-US" b="1" u="sng" dirty="0" smtClean="0"/>
              <a:t>Muscle enzymes </a:t>
            </a:r>
            <a:r>
              <a:rPr lang="en-US" dirty="0" smtClean="0"/>
              <a:t>:- </a:t>
            </a:r>
            <a:r>
              <a:rPr lang="en-US" dirty="0" err="1" smtClean="0"/>
              <a:t>myofibrillar</a:t>
            </a:r>
            <a:r>
              <a:rPr lang="en-US" dirty="0" smtClean="0"/>
              <a:t> protease activity increases linearly and CPK decreases linearly after death.</a:t>
            </a:r>
          </a:p>
          <a:p>
            <a:pPr>
              <a:buNone/>
            </a:pPr>
            <a:endParaRPr lang="en-US" dirty="0" smtClean="0"/>
          </a:p>
          <a:p>
            <a:pPr>
              <a:buNone/>
            </a:pPr>
            <a:r>
              <a:rPr lang="en-US" dirty="0" smtClean="0"/>
              <a:t>13) </a:t>
            </a:r>
            <a:r>
              <a:rPr lang="en-US" b="1" u="sng" dirty="0" smtClean="0"/>
              <a:t>Hair and nails </a:t>
            </a:r>
            <a:r>
              <a:rPr lang="en-US" dirty="0" smtClean="0"/>
              <a:t>:- beard hair grows at 0.4 mm/day and nails at o.1 mm/day. </a:t>
            </a:r>
          </a:p>
          <a:p>
            <a:pPr>
              <a:buNone/>
            </a:pPr>
            <a:endParaRPr lang="en-US" dirty="0" smtClean="0"/>
          </a:p>
          <a:p>
            <a:pPr>
              <a:buNone/>
            </a:pPr>
            <a:r>
              <a:rPr lang="en-US" dirty="0" smtClean="0"/>
              <a:t>14) The scene of death.</a:t>
            </a:r>
          </a:p>
          <a:p>
            <a:pPr>
              <a:buNone/>
            </a:pPr>
            <a:endParaRPr 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610600" cy="5638800"/>
          </a:xfrm>
        </p:spPr>
        <p:txBody>
          <a:bodyPr>
            <a:normAutofit/>
          </a:bodyPr>
          <a:lstStyle/>
          <a:p>
            <a:r>
              <a:rPr lang="en-US" b="1" u="sng" dirty="0" smtClean="0"/>
              <a:t>Importance of post mortem interval </a:t>
            </a:r>
            <a:r>
              <a:rPr lang="en-US" dirty="0" smtClean="0"/>
              <a:t>=</a:t>
            </a:r>
          </a:p>
          <a:p>
            <a:pPr marL="514350" indent="-514350">
              <a:buAutoNum type="arabicParenR"/>
            </a:pPr>
            <a:r>
              <a:rPr lang="en-US" dirty="0" smtClean="0"/>
              <a:t>To know when crime was committed.</a:t>
            </a:r>
          </a:p>
          <a:p>
            <a:pPr marL="514350" indent="-514350">
              <a:buAutoNum type="arabicParenR"/>
            </a:pPr>
            <a:r>
              <a:rPr lang="en-US" dirty="0" smtClean="0"/>
              <a:t>To give police a starting point for enquiries.</a:t>
            </a:r>
          </a:p>
          <a:p>
            <a:pPr marL="514350" indent="-514350">
              <a:buAutoNum type="arabicParenR"/>
            </a:pPr>
            <a:r>
              <a:rPr lang="en-US" dirty="0" smtClean="0"/>
              <a:t>Enables to exclude some suspects and search for likely suspects.</a:t>
            </a:r>
          </a:p>
          <a:p>
            <a:pPr marL="514350" indent="-514350">
              <a:buAutoNum type="arabicParenR"/>
            </a:pPr>
            <a:r>
              <a:rPr lang="en-US" dirty="0" smtClean="0"/>
              <a:t>To confirm or disprove an alibi.</a:t>
            </a:r>
          </a:p>
          <a:p>
            <a:pPr marL="514350" indent="-514350">
              <a:buAutoNum type="arabicParenR"/>
            </a:pPr>
            <a:r>
              <a:rPr lang="en-US" dirty="0" smtClean="0"/>
              <a:t>To check on suspects statements.</a:t>
            </a:r>
          </a:p>
          <a:p>
            <a:pPr marL="514350" indent="-514350">
              <a:buAutoNum type="arabicParenR"/>
            </a:pPr>
            <a:r>
              <a:rPr lang="en-US" dirty="0" smtClean="0"/>
              <a:t>In civil cases – helps determine who inherits the property, insurance policy was in force or not.</a:t>
            </a:r>
          </a:p>
          <a:p>
            <a:pPr marL="514350" indent="-514350">
              <a:buAutoNum type="arabicParenR"/>
            </a:pPr>
            <a:endParaRPr lang="en-US" dirty="0" smtClean="0"/>
          </a:p>
          <a:p>
            <a:pPr marL="514350" indent="-514350">
              <a:buNone/>
            </a:pPr>
            <a:r>
              <a:rPr lang="en-US" dirty="0" smtClean="0"/>
              <a:t>* </a:t>
            </a:r>
            <a:r>
              <a:rPr lang="en-US" b="1" dirty="0" smtClean="0"/>
              <a:t>EXACT TIME OF DEATH CANNOT BE FIXED BY ANY METHOD, ONLY APPROXIMATE RANGE OF TIME OF DEATH CAN BE GIVEN</a:t>
            </a:r>
            <a:r>
              <a:rPr lang="en-US" dirty="0" smtClean="0"/>
              <a:t>.</a:t>
            </a:r>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5800" y="2438400"/>
            <a:ext cx="7772400" cy="2590800"/>
          </a:xfrm>
        </p:spPr>
        <p:txBody>
          <a:bodyPr/>
          <a:lstStyle/>
          <a:p>
            <a:pPr algn="ctr"/>
            <a:r>
              <a:rPr sz="7200" dirty="0" smtClean="0">
                <a:solidFill>
                  <a:schemeClr val="tx1">
                    <a:lumMod val="75000"/>
                    <a:lumOff val="25000"/>
                  </a:schemeClr>
                </a:solidFill>
              </a:rPr>
              <a:t>THANK YOU &amp;  HAVE A GREAT DAY</a:t>
            </a:r>
            <a:endParaRPr lang="en-US" sz="7200" dirty="0">
              <a:solidFill>
                <a:schemeClr val="tx1">
                  <a:lumMod val="75000"/>
                  <a:lumOff val="25000"/>
                </a:schemeClr>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730</TotalTime>
  <Words>3180</Words>
  <Application>Microsoft Office PowerPoint</Application>
  <PresentationFormat>On-screen Show (4:3)</PresentationFormat>
  <Paragraphs>438</Paragraphs>
  <Slides>61</Slides>
  <Notes>0</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Equity</vt:lpstr>
      <vt:lpstr>THANATOLOGY</vt:lpstr>
      <vt:lpstr>Slide 2</vt:lpstr>
      <vt:lpstr>DUTIES OF DOCTOR RELATING TO DEATH</vt:lpstr>
      <vt:lpstr>DEFINITIONS OF DEATH</vt:lpstr>
      <vt:lpstr>IMPORTANCE OF DEATH</vt:lpstr>
      <vt:lpstr>Slide 6</vt:lpstr>
      <vt:lpstr>Slide 7</vt:lpstr>
      <vt:lpstr>BRAIN DEATH</vt:lpstr>
      <vt:lpstr>BRAINSTEM DEATH</vt:lpstr>
      <vt:lpstr>PRECAUTIONS</vt:lpstr>
      <vt:lpstr>SUSPENDED ANIMATION</vt:lpstr>
      <vt:lpstr>Slide 12</vt:lpstr>
      <vt:lpstr>CAUSES OF SUDDEN DEATH</vt:lpstr>
      <vt:lpstr>MODES OF DEATH</vt:lpstr>
      <vt:lpstr>COMA</vt:lpstr>
      <vt:lpstr>CAUSES OF COMA</vt:lpstr>
      <vt:lpstr>SYNCOPE</vt:lpstr>
      <vt:lpstr>CAUSES ON SYNCOPE</vt:lpstr>
      <vt:lpstr>ASPHYXIA</vt:lpstr>
      <vt:lpstr>Slide 20</vt:lpstr>
      <vt:lpstr>PATHOGENESIS OF ASPHYXIA</vt:lpstr>
      <vt:lpstr>POST MORTEM CHANGES</vt:lpstr>
      <vt:lpstr>INTRODUCTION</vt:lpstr>
      <vt:lpstr>SIGNS OF DEATH (in order)</vt:lpstr>
      <vt:lpstr>CHANGES IN EYES </vt:lpstr>
      <vt:lpstr>Slide 26</vt:lpstr>
      <vt:lpstr>Slide 27</vt:lpstr>
      <vt:lpstr>ALGOR MORTIS</vt:lpstr>
      <vt:lpstr>Slide 29</vt:lpstr>
      <vt:lpstr>Slide 30</vt:lpstr>
      <vt:lpstr>POSTMORTEM HYPOSTASIS</vt:lpstr>
      <vt:lpstr>Slide 32</vt:lpstr>
      <vt:lpstr>Slide 33</vt:lpstr>
      <vt:lpstr>Slide 34</vt:lpstr>
      <vt:lpstr>Slide 35</vt:lpstr>
      <vt:lpstr>Slide 36</vt:lpstr>
      <vt:lpstr>MUSCULAR CHANGES</vt:lpstr>
      <vt:lpstr>RIGOR MORTIS</vt:lpstr>
      <vt:lpstr>Slide 39</vt:lpstr>
      <vt:lpstr>Slide 40</vt:lpstr>
      <vt:lpstr>Slide 41</vt:lpstr>
      <vt:lpstr>Slide 42</vt:lpstr>
      <vt:lpstr>Slide 43</vt:lpstr>
      <vt:lpstr>DECOMPOSITION</vt:lpstr>
      <vt:lpstr>Slide 45</vt:lpstr>
      <vt:lpstr>Slide 46</vt:lpstr>
      <vt:lpstr>Slide 47</vt:lpstr>
      <vt:lpstr>ADIPOCERE (saponification)</vt:lpstr>
      <vt:lpstr>Slide 49</vt:lpstr>
      <vt:lpstr>Slide 50</vt:lpstr>
      <vt:lpstr>Slide 51</vt:lpstr>
      <vt:lpstr>MUMMIFICATION</vt:lpstr>
      <vt:lpstr>Slide 53</vt:lpstr>
      <vt:lpstr>Slide 54</vt:lpstr>
      <vt:lpstr>Slide 55</vt:lpstr>
      <vt:lpstr>PRESERVATION OF BODY </vt:lpstr>
      <vt:lpstr>ESTIMATION OF POSTMORTEM INTERVAL</vt:lpstr>
      <vt:lpstr>Slide 58</vt:lpstr>
      <vt:lpstr>Slide 59</vt:lpstr>
      <vt:lpstr>Slide 60</vt:lpstr>
      <vt:lpstr>THANK YOU &amp;  HAVE A GREAT DAY</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THANATOLOGY</dc:title>
  <dc:creator>Toshiba</dc:creator>
  <cp:lastModifiedBy>Toshiba</cp:lastModifiedBy>
  <cp:revision>58</cp:revision>
  <dcterms:created xsi:type="dcterms:W3CDTF">2006-08-16T00:00:00Z</dcterms:created>
  <dcterms:modified xsi:type="dcterms:W3CDTF">2018-01-11T07:43:15Z</dcterms:modified>
</cp:coreProperties>
</file>