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11/30/2020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6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11/30/2020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6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11/30/2020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6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11/30/2020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11/30/2020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7469" y="175971"/>
            <a:ext cx="8589060" cy="1489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6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2370" y="1625853"/>
            <a:ext cx="7779258" cy="3830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11/30/2020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956686" y="4721428"/>
            <a:ext cx="6187314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en-US" sz="4000" b="1" spc="-5" dirty="0" smtClean="0">
                <a:solidFill>
                  <a:srgbClr val="000066"/>
                </a:solidFill>
                <a:latin typeface="Arial"/>
                <a:cs typeface="Arial"/>
              </a:rPr>
              <a:t>Physiology of </a:t>
            </a:r>
            <a:r>
              <a:rPr sz="4000" b="1" spc="-5" dirty="0" smtClean="0">
                <a:solidFill>
                  <a:srgbClr val="000066"/>
                </a:solidFill>
                <a:latin typeface="Arial"/>
                <a:cs typeface="Arial"/>
              </a:rPr>
              <a:t>Menstrual </a:t>
            </a:r>
            <a:r>
              <a:rPr sz="4000" b="1" spc="-5">
                <a:solidFill>
                  <a:srgbClr val="000066"/>
                </a:solidFill>
                <a:latin typeface="Arial"/>
                <a:cs typeface="Arial"/>
              </a:rPr>
              <a:t>Cycle  </a:t>
            </a:r>
            <a:r>
              <a:rPr sz="4000" b="1" spc="-5" smtClean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endParaRPr lang="en-US" sz="4000" b="1" spc="-5" smtClean="0">
              <a:solidFill>
                <a:srgbClr val="000066"/>
              </a:solidFill>
              <a:latin typeface="Arial"/>
              <a:cs typeface="Arial"/>
            </a:endParaRPr>
          </a:p>
          <a:p>
            <a:r>
              <a:rPr lang="en-US" sz="4000" smtClean="0"/>
              <a:t>Dr </a:t>
            </a:r>
            <a:r>
              <a:rPr lang="en-US" sz="4000" dirty="0" err="1" smtClean="0"/>
              <a:t>Sanjaykumar</a:t>
            </a:r>
            <a:r>
              <a:rPr lang="en-US" sz="4000" dirty="0" smtClean="0"/>
              <a:t> </a:t>
            </a:r>
            <a:r>
              <a:rPr lang="en-US" sz="4000" dirty="0" err="1" smtClean="0"/>
              <a:t>Patil</a:t>
            </a:r>
            <a:endParaRPr lang="en-US" sz="4000" dirty="0" smtClean="0"/>
          </a:p>
        </p:txBody>
      </p:sp>
      <p:grpSp>
        <p:nvGrpSpPr>
          <p:cNvPr id="4" name="object 4"/>
          <p:cNvGrpSpPr/>
          <p:nvPr/>
        </p:nvGrpSpPr>
        <p:grpSpPr>
          <a:xfrm>
            <a:off x="500037" y="0"/>
            <a:ext cx="8072755" cy="3957954"/>
            <a:chOff x="500037" y="0"/>
            <a:chExt cx="8072755" cy="3957954"/>
          </a:xfrm>
        </p:grpSpPr>
        <p:sp>
          <p:nvSpPr>
            <p:cNvPr id="5" name="object 5"/>
            <p:cNvSpPr/>
            <p:nvPr/>
          </p:nvSpPr>
          <p:spPr>
            <a:xfrm>
              <a:off x="4572000" y="214249"/>
              <a:ext cx="4000500" cy="374332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00037" y="0"/>
              <a:ext cx="4191000" cy="37147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7992" y="243967"/>
            <a:ext cx="6212840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NORMAL MENSTRUAL</a:t>
            </a:r>
            <a:r>
              <a:rPr sz="3400" b="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CYCLE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2140" y="1744725"/>
            <a:ext cx="6385560" cy="4384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mean duration of the</a:t>
            </a:r>
            <a:r>
              <a:rPr sz="2200" spc="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spc="-15" dirty="0">
                <a:solidFill>
                  <a:srgbClr val="FFFF00"/>
                </a:solidFill>
                <a:latin typeface="Arial"/>
                <a:cs typeface="Arial"/>
              </a:rPr>
              <a:t>MC</a:t>
            </a:r>
            <a:endParaRPr sz="2200">
              <a:latin typeface="Arial"/>
              <a:cs typeface="Arial"/>
            </a:endParaRPr>
          </a:p>
          <a:p>
            <a:pPr marL="1026160">
              <a:lnSpc>
                <a:spcPct val="100000"/>
              </a:lnSpc>
              <a:tabLst>
                <a:tab pos="2938145" algn="l"/>
                <a:tab pos="4781550" algn="l"/>
              </a:tabLst>
            </a:pPr>
            <a:r>
              <a:rPr sz="2200" spc="-5" dirty="0">
                <a:latin typeface="Arial"/>
                <a:cs typeface="Arial"/>
              </a:rPr>
              <a:t>Mean</a:t>
            </a:r>
            <a:r>
              <a:rPr sz="2200" spc="1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28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days	(only</a:t>
            </a:r>
            <a:r>
              <a:rPr sz="2200" spc="2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15%</a:t>
            </a:r>
            <a:r>
              <a:rPr sz="2200" dirty="0">
                <a:latin typeface="Arial"/>
                <a:cs typeface="Arial"/>
              </a:rPr>
              <a:t> of	</a:t>
            </a:r>
            <a:r>
              <a:rPr sz="2200" spc="-5" dirty="0"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  <a:p>
            <a:pPr marL="102489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Range</a:t>
            </a:r>
            <a:r>
              <a:rPr sz="220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21-35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50">
              <a:latin typeface="Arial"/>
              <a:cs typeface="Arial"/>
            </a:endParaRPr>
          </a:p>
          <a:p>
            <a:pPr marL="946785" marR="2898775" indent="-934719">
              <a:lnSpc>
                <a:spcPct val="100000"/>
              </a:lnSpc>
            </a:pP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average duration of menses  </a:t>
            </a:r>
            <a:r>
              <a:rPr sz="2200" spc="-5" dirty="0">
                <a:latin typeface="Arial"/>
                <a:cs typeface="Arial"/>
              </a:rPr>
              <a:t>3-8 days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300">
              <a:latin typeface="Arial"/>
              <a:cs typeface="Arial"/>
            </a:endParaRPr>
          </a:p>
          <a:p>
            <a:pPr marL="946785" marR="2882265" indent="-934719">
              <a:lnSpc>
                <a:spcPct val="100000"/>
              </a:lnSpc>
            </a:pP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normal estimated blood loss  </a:t>
            </a:r>
            <a:r>
              <a:rPr sz="2200" spc="-5" dirty="0">
                <a:latin typeface="Arial"/>
                <a:cs typeface="Arial"/>
              </a:rPr>
              <a:t>Approximately 30</a:t>
            </a:r>
            <a:r>
              <a:rPr sz="2200" spc="-20" dirty="0">
                <a:latin typeface="Arial"/>
                <a:cs typeface="Arial"/>
              </a:rPr>
              <a:t> </a:t>
            </a:r>
            <a:r>
              <a:rPr sz="2200" spc="-15" dirty="0">
                <a:latin typeface="Arial"/>
                <a:cs typeface="Arial"/>
              </a:rPr>
              <a:t>ml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ovulation</a:t>
            </a:r>
            <a:r>
              <a:rPr sz="220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00"/>
                </a:solidFill>
                <a:latin typeface="Arial"/>
                <a:cs typeface="Arial"/>
              </a:rPr>
              <a:t>occur</a:t>
            </a:r>
            <a:endParaRPr sz="2200">
              <a:latin typeface="Arial"/>
              <a:cs typeface="Arial"/>
            </a:endParaRPr>
          </a:p>
          <a:p>
            <a:pPr marL="86741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Usually day</a:t>
            </a:r>
            <a:r>
              <a:rPr sz="2200" spc="1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14</a:t>
            </a:r>
            <a:endParaRPr sz="2200">
              <a:latin typeface="Arial"/>
              <a:cs typeface="Arial"/>
            </a:endParaRPr>
          </a:p>
          <a:p>
            <a:pPr marL="946785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36 hrs after the onset of </a:t>
            </a:r>
            <a:r>
              <a:rPr sz="2200" dirty="0">
                <a:latin typeface="Arial"/>
                <a:cs typeface="Arial"/>
              </a:rPr>
              <a:t>mid-cycle </a:t>
            </a:r>
            <a:r>
              <a:rPr sz="2200" spc="-5" dirty="0">
                <a:latin typeface="Arial"/>
                <a:cs typeface="Arial"/>
              </a:rPr>
              <a:t>LH</a:t>
            </a:r>
            <a:r>
              <a:rPr sz="2200" spc="6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surge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79041" y="178688"/>
            <a:ext cx="6207760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NORMAL MENSTRUAL</a:t>
            </a:r>
            <a:r>
              <a:rPr sz="3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400" b="0" spc="-10" dirty="0">
                <a:solidFill>
                  <a:srgbClr val="000000"/>
                </a:solidFill>
                <a:latin typeface="Arial"/>
                <a:cs typeface="Arial"/>
              </a:rPr>
              <a:t>CYCLE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881315"/>
            <a:ext cx="7428865" cy="266001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94615">
              <a:lnSpc>
                <a:spcPct val="100000"/>
              </a:lnSpc>
              <a:spcBef>
                <a:spcPts val="675"/>
              </a:spcBef>
            </a:pP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the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phases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of the MC &amp;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ovulation regulates</a:t>
            </a:r>
            <a:r>
              <a:rPr sz="2400" spc="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by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8034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Arial"/>
                <a:cs typeface="Arial"/>
              </a:rPr>
              <a:t>Interaction between hypothalamus, pituitary </a:t>
            </a:r>
            <a:r>
              <a:rPr sz="2400" dirty="0">
                <a:latin typeface="Arial"/>
                <a:cs typeface="Arial"/>
              </a:rPr>
              <a:t>&amp;</a:t>
            </a:r>
            <a:r>
              <a:rPr sz="2400" spc="1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ovaries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00">
              <a:latin typeface="Arial"/>
              <a:cs typeface="Arial"/>
            </a:endParaRPr>
          </a:p>
          <a:p>
            <a:pPr marL="1442085" marR="1695450" indent="-1430020">
              <a:lnSpc>
                <a:spcPct val="120100"/>
              </a:lnSpc>
              <a:tabLst>
                <a:tab pos="3051810" algn="l"/>
              </a:tabLst>
            </a:pP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mean age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of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menarche </a:t>
            </a:r>
            <a:r>
              <a:rPr sz="2400" dirty="0">
                <a:solidFill>
                  <a:srgbClr val="FFFF00"/>
                </a:solidFill>
                <a:latin typeface="Arial"/>
                <a:cs typeface="Arial"/>
              </a:rPr>
              <a:t>&amp; </a:t>
            </a:r>
            <a:r>
              <a:rPr sz="2400" spc="-5" dirty="0">
                <a:solidFill>
                  <a:srgbClr val="FFFF00"/>
                </a:solidFill>
                <a:latin typeface="Arial"/>
                <a:cs typeface="Arial"/>
              </a:rPr>
              <a:t>menopause are</a:t>
            </a:r>
            <a:r>
              <a:rPr sz="2400" spc="-5" dirty="0">
                <a:latin typeface="Arial"/>
                <a:cs typeface="Arial"/>
              </a:rPr>
              <a:t>:  Menarche	12.7</a:t>
            </a:r>
            <a:endParaRPr sz="2400">
              <a:latin typeface="Arial"/>
              <a:cs typeface="Arial"/>
            </a:endParaRPr>
          </a:p>
          <a:p>
            <a:pPr marL="1442085">
              <a:lnSpc>
                <a:spcPct val="100000"/>
              </a:lnSpc>
              <a:spcBef>
                <a:spcPts val="575"/>
              </a:spcBef>
              <a:tabLst>
                <a:tab pos="3291204" algn="l"/>
              </a:tabLst>
            </a:pPr>
            <a:r>
              <a:rPr sz="2400" spc="-5" dirty="0">
                <a:latin typeface="Arial"/>
                <a:cs typeface="Arial"/>
              </a:rPr>
              <a:t>Menopause	51.4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0221" y="482930"/>
            <a:ext cx="25444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dirty="0">
                <a:solidFill>
                  <a:srgbClr val="000000"/>
                </a:solidFill>
                <a:latin typeface="Arial"/>
                <a:cs typeface="Arial"/>
              </a:rPr>
              <a:t>The</a:t>
            </a:r>
            <a:r>
              <a:rPr sz="4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400" b="0" dirty="0">
                <a:solidFill>
                  <a:srgbClr val="000000"/>
                </a:solidFill>
                <a:latin typeface="Arial"/>
                <a:cs typeface="Arial"/>
              </a:rPr>
              <a:t>Cycle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72513"/>
            <a:ext cx="7879080" cy="434340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55600" marR="430530" indent="-342900">
              <a:lnSpc>
                <a:spcPts val="3460"/>
              </a:lnSpc>
              <a:spcBef>
                <a:spcPts val="53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Strongly linked to the endocrine </a:t>
            </a:r>
            <a:r>
              <a:rPr sz="3200" dirty="0">
                <a:latin typeface="Arial"/>
                <a:cs typeface="Arial"/>
              </a:rPr>
              <a:t>system  </a:t>
            </a:r>
            <a:r>
              <a:rPr sz="3200" spc="-5" dirty="0">
                <a:latin typeface="Arial"/>
                <a:cs typeface="Arial"/>
              </a:rPr>
              <a:t>(hormone </a:t>
            </a:r>
            <a:r>
              <a:rPr sz="3200" dirty="0">
                <a:latin typeface="Arial"/>
                <a:cs typeface="Arial"/>
              </a:rPr>
              <a:t>based </a:t>
            </a:r>
            <a:r>
              <a:rPr sz="3200" spc="-5" dirty="0">
                <a:latin typeface="Arial"/>
                <a:cs typeface="Arial"/>
              </a:rPr>
              <a:t>and paracrine</a:t>
            </a:r>
            <a:r>
              <a:rPr sz="3200" spc="-11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based)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ts val="346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solidFill>
                  <a:srgbClr val="FFFF00"/>
                </a:solidFill>
                <a:latin typeface="Arial"/>
                <a:cs typeface="Arial"/>
              </a:rPr>
              <a:t>Typically takes </a:t>
            </a:r>
            <a:r>
              <a:rPr sz="3200" spc="-5" dirty="0">
                <a:solidFill>
                  <a:srgbClr val="FFFF00"/>
                </a:solidFill>
                <a:latin typeface="Arial"/>
                <a:cs typeface="Arial"/>
              </a:rPr>
              <a:t>28 days </a:t>
            </a:r>
            <a:r>
              <a:rPr sz="3200" dirty="0">
                <a:solidFill>
                  <a:srgbClr val="FFFF00"/>
                </a:solidFill>
                <a:latin typeface="Arial"/>
                <a:cs typeface="Arial"/>
              </a:rPr>
              <a:t>to cycle </a:t>
            </a:r>
            <a:r>
              <a:rPr sz="3200" spc="-5" dirty="0">
                <a:solidFill>
                  <a:srgbClr val="FFFF00"/>
                </a:solidFill>
                <a:latin typeface="Arial"/>
                <a:cs typeface="Arial"/>
              </a:rPr>
              <a:t>through</a:t>
            </a:r>
            <a:r>
              <a:rPr sz="3200" spc="-15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00"/>
                </a:solidFill>
                <a:latin typeface="Arial"/>
                <a:cs typeface="Arial"/>
              </a:rPr>
              <a:t>4  phases</a:t>
            </a:r>
            <a:endParaRPr sz="3200">
              <a:latin typeface="Arial"/>
              <a:cs typeface="Arial"/>
            </a:endParaRPr>
          </a:p>
          <a:p>
            <a:pPr marL="756285" lvl="1" indent="-287020">
              <a:lnSpc>
                <a:spcPct val="100000"/>
              </a:lnSpc>
              <a:spcBef>
                <a:spcPts val="29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Follicular</a:t>
            </a:r>
            <a:endParaRPr sz="2800">
              <a:latin typeface="Arial"/>
              <a:cs typeface="Arial"/>
            </a:endParaRPr>
          </a:p>
          <a:p>
            <a:pPr marL="756285" lvl="1" indent="-287020">
              <a:lnSpc>
                <a:spcPct val="100000"/>
              </a:lnSpc>
              <a:spcBef>
                <a:spcPts val="33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Ovulation</a:t>
            </a:r>
            <a:endParaRPr sz="2800">
              <a:latin typeface="Arial"/>
              <a:cs typeface="Arial"/>
            </a:endParaRPr>
          </a:p>
          <a:p>
            <a:pPr marL="756285" lvl="1" indent="-287020">
              <a:lnSpc>
                <a:spcPct val="100000"/>
              </a:lnSpc>
              <a:spcBef>
                <a:spcPts val="340"/>
              </a:spcBef>
              <a:buChar char="–"/>
              <a:tabLst>
                <a:tab pos="756920" algn="l"/>
              </a:tabLst>
            </a:pPr>
            <a:r>
              <a:rPr sz="2800" dirty="0">
                <a:latin typeface="Arial"/>
                <a:cs typeface="Arial"/>
              </a:rPr>
              <a:t>Luteal</a:t>
            </a:r>
            <a:endParaRPr sz="2800">
              <a:latin typeface="Arial"/>
              <a:cs typeface="Arial"/>
            </a:endParaRPr>
          </a:p>
          <a:p>
            <a:pPr marL="756285" lvl="1" indent="-287020">
              <a:lnSpc>
                <a:spcPct val="100000"/>
              </a:lnSpc>
              <a:spcBef>
                <a:spcPts val="33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Arial"/>
                <a:cs typeface="Arial"/>
              </a:rPr>
              <a:t>Menstruation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Hormones </a:t>
            </a:r>
            <a:r>
              <a:rPr sz="3200" dirty="0">
                <a:latin typeface="Arial"/>
                <a:cs typeface="Arial"/>
              </a:rPr>
              <a:t>raise </a:t>
            </a:r>
            <a:r>
              <a:rPr sz="3200" spc="-5" dirty="0">
                <a:latin typeface="Arial"/>
                <a:cs typeface="Arial"/>
              </a:rPr>
              <a:t>and</a:t>
            </a:r>
            <a:r>
              <a:rPr sz="3200" spc="-6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fall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00250"/>
            <a:ext cx="9144000" cy="48577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51375" y="1244853"/>
            <a:ext cx="109982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solidFill>
                  <a:srgbClr val="000000"/>
                </a:solidFill>
                <a:latin typeface="Arial"/>
                <a:cs typeface="Arial"/>
              </a:rPr>
              <a:t>Ovula</a:t>
            </a:r>
            <a:r>
              <a:rPr sz="2000" b="0" spc="-10" dirty="0">
                <a:solidFill>
                  <a:srgbClr val="000000"/>
                </a:solidFill>
                <a:latin typeface="Arial"/>
                <a:cs typeface="Arial"/>
              </a:rPr>
              <a:t>t</a:t>
            </a:r>
            <a:r>
              <a:rPr sz="2000" b="0" dirty="0">
                <a:solidFill>
                  <a:srgbClr val="000000"/>
                </a:solidFill>
                <a:latin typeface="Arial"/>
                <a:cs typeface="Arial"/>
              </a:rPr>
              <a:t>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81600" y="1600200"/>
            <a:ext cx="45720" cy="5257800"/>
          </a:xfrm>
          <a:custGeom>
            <a:avLst/>
            <a:gdLst/>
            <a:ahLst/>
            <a:cxnLst/>
            <a:rect l="l" t="t" r="r" b="b"/>
            <a:pathLst>
              <a:path w="45720" h="5257800">
                <a:moveTo>
                  <a:pt x="45720" y="0"/>
                </a:moveTo>
                <a:lnTo>
                  <a:pt x="0" y="5257799"/>
                </a:lnTo>
              </a:path>
            </a:pathLst>
          </a:custGeom>
          <a:ln w="25400">
            <a:solidFill>
              <a:srgbClr val="80808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38905" y="482930"/>
            <a:ext cx="226695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dirty="0">
                <a:solidFill>
                  <a:srgbClr val="000000"/>
                </a:solidFill>
                <a:latin typeface="Arial"/>
                <a:cs typeface="Arial"/>
              </a:rPr>
              <a:t>Follicular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24352"/>
            <a:ext cx="7542530" cy="334264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Begins </a:t>
            </a:r>
            <a:r>
              <a:rPr sz="3200" dirty="0">
                <a:latin typeface="Arial"/>
                <a:cs typeface="Arial"/>
              </a:rPr>
              <a:t>when </a:t>
            </a:r>
            <a:r>
              <a:rPr sz="3200" spc="-5" dirty="0">
                <a:latin typeface="Arial"/>
                <a:cs typeface="Arial"/>
              </a:rPr>
              <a:t>estrogen levels </a:t>
            </a:r>
            <a:r>
              <a:rPr sz="3200" dirty="0">
                <a:latin typeface="Arial"/>
                <a:cs typeface="Arial"/>
              </a:rPr>
              <a:t>are</a:t>
            </a:r>
            <a:r>
              <a:rPr sz="3200" spc="-9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low</a:t>
            </a:r>
            <a:endParaRPr sz="3200">
              <a:latin typeface="Arial"/>
              <a:cs typeface="Arial"/>
            </a:endParaRPr>
          </a:p>
          <a:p>
            <a:pPr marL="355600" marR="11811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Anterior pituitary </a:t>
            </a:r>
            <a:r>
              <a:rPr sz="3200" dirty="0">
                <a:latin typeface="Arial"/>
                <a:cs typeface="Arial"/>
              </a:rPr>
              <a:t>secretes FSH </a:t>
            </a:r>
            <a:r>
              <a:rPr sz="3200" spc="-5" dirty="0">
                <a:latin typeface="Arial"/>
                <a:cs typeface="Arial"/>
              </a:rPr>
              <a:t>and</a:t>
            </a:r>
            <a:r>
              <a:rPr sz="3200" spc="-8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LH,  </a:t>
            </a:r>
            <a:r>
              <a:rPr sz="3200" spc="-5" dirty="0">
                <a:latin typeface="Arial"/>
                <a:cs typeface="Arial"/>
              </a:rPr>
              <a:t>stimulation follicle </a:t>
            </a:r>
            <a:r>
              <a:rPr sz="3200" dirty="0">
                <a:latin typeface="Arial"/>
                <a:cs typeface="Arial"/>
              </a:rPr>
              <a:t>to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develop</a:t>
            </a:r>
            <a:endParaRPr sz="3200">
              <a:latin typeface="Arial"/>
              <a:cs typeface="Arial"/>
            </a:endParaRPr>
          </a:p>
          <a:p>
            <a:pPr marL="355600" marR="77279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Cells </a:t>
            </a:r>
            <a:r>
              <a:rPr sz="3200" spc="-5" dirty="0">
                <a:latin typeface="Arial"/>
                <a:cs typeface="Arial"/>
              </a:rPr>
              <a:t>around egg enlarge,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releasing  estrogen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This </a:t>
            </a:r>
            <a:r>
              <a:rPr sz="3200" dirty="0">
                <a:latin typeface="Arial"/>
                <a:cs typeface="Arial"/>
              </a:rPr>
              <a:t>causes </a:t>
            </a:r>
            <a:r>
              <a:rPr sz="3200" spc="-5" dirty="0">
                <a:latin typeface="Arial"/>
                <a:cs typeface="Arial"/>
              </a:rPr>
              <a:t>this uterine lining </a:t>
            </a:r>
            <a:r>
              <a:rPr sz="3200" dirty="0">
                <a:latin typeface="Arial"/>
                <a:cs typeface="Arial"/>
              </a:rPr>
              <a:t>to</a:t>
            </a:r>
            <a:r>
              <a:rPr sz="3200" spc="-7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thicken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77946" y="482930"/>
            <a:ext cx="23907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dirty="0">
                <a:solidFill>
                  <a:srgbClr val="000000"/>
                </a:solidFill>
                <a:latin typeface="Arial"/>
                <a:cs typeface="Arial"/>
              </a:rPr>
              <a:t>Ovulation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21282"/>
            <a:ext cx="7426959" cy="20751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655955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LH </a:t>
            </a:r>
            <a:r>
              <a:rPr sz="3200" spc="-5" dirty="0">
                <a:latin typeface="Arial"/>
                <a:cs typeface="Arial"/>
              </a:rPr>
              <a:t>and </a:t>
            </a:r>
            <a:r>
              <a:rPr sz="3200" dirty="0">
                <a:latin typeface="Arial"/>
                <a:cs typeface="Arial"/>
              </a:rPr>
              <a:t>FSH still </a:t>
            </a:r>
            <a:r>
              <a:rPr sz="3200" spc="-5" dirty="0">
                <a:latin typeface="Arial"/>
                <a:cs typeface="Arial"/>
              </a:rPr>
              <a:t>being released,</a:t>
            </a:r>
            <a:r>
              <a:rPr sz="3200" spc="-9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for  </a:t>
            </a:r>
            <a:r>
              <a:rPr sz="3200" spc="-5" dirty="0">
                <a:latin typeface="Arial"/>
                <a:cs typeface="Arial"/>
              </a:rPr>
              <a:t>another 3-4</a:t>
            </a:r>
            <a:r>
              <a:rPr sz="3200" spc="-4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days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  <a:tab pos="3556635" algn="l"/>
              </a:tabLst>
            </a:pPr>
            <a:r>
              <a:rPr sz="3200" dirty="0">
                <a:latin typeface="Arial"/>
                <a:cs typeface="Arial"/>
              </a:rPr>
              <a:t>Follicle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ruptures,	releasing </a:t>
            </a:r>
            <a:r>
              <a:rPr sz="3200" dirty="0">
                <a:latin typeface="Arial"/>
                <a:cs typeface="Arial"/>
              </a:rPr>
              <a:t>ova </a:t>
            </a:r>
            <a:r>
              <a:rPr sz="3200" spc="-5" dirty="0">
                <a:latin typeface="Arial"/>
                <a:cs typeface="Arial"/>
              </a:rPr>
              <a:t>into</a:t>
            </a:r>
            <a:r>
              <a:rPr sz="3200" spc="-7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the  Fallopian</a:t>
            </a:r>
            <a:r>
              <a:rPr sz="3200" spc="-3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tubes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97046" y="482930"/>
            <a:ext cx="155003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dirty="0">
                <a:solidFill>
                  <a:srgbClr val="000000"/>
                </a:solidFill>
                <a:latin typeface="Arial"/>
                <a:cs typeface="Arial"/>
              </a:rPr>
              <a:t>Luteal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21282"/>
            <a:ext cx="7923530" cy="42214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610235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Now empty </a:t>
            </a:r>
            <a:r>
              <a:rPr sz="3200" spc="-5" dirty="0">
                <a:latin typeface="Arial"/>
                <a:cs typeface="Arial"/>
              </a:rPr>
              <a:t>follicle changes </a:t>
            </a:r>
            <a:r>
              <a:rPr sz="3200" dirty="0">
                <a:latin typeface="Arial"/>
                <a:cs typeface="Arial"/>
              </a:rPr>
              <a:t>to a</a:t>
            </a:r>
            <a:r>
              <a:rPr sz="3200" spc="-6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yellow  colour, becomes corpus</a:t>
            </a:r>
            <a:r>
              <a:rPr sz="3200" spc="-6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luteum</a:t>
            </a:r>
            <a:endParaRPr sz="3200">
              <a:latin typeface="Arial"/>
              <a:cs typeface="Arial"/>
            </a:endParaRPr>
          </a:p>
          <a:p>
            <a:pPr marL="355600" marR="50101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Continues </a:t>
            </a:r>
            <a:r>
              <a:rPr sz="3200" dirty="0">
                <a:latin typeface="Arial"/>
                <a:cs typeface="Arial"/>
              </a:rPr>
              <a:t>to secrete </a:t>
            </a:r>
            <a:r>
              <a:rPr sz="3200" spc="-5" dirty="0">
                <a:latin typeface="Arial"/>
                <a:cs typeface="Arial"/>
              </a:rPr>
              <a:t>estrogen, but</a:t>
            </a:r>
            <a:r>
              <a:rPr sz="3200" spc="-8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now  beings </a:t>
            </a:r>
            <a:r>
              <a:rPr sz="3200" dirty="0">
                <a:latin typeface="Arial"/>
                <a:cs typeface="Arial"/>
              </a:rPr>
              <a:t>to </a:t>
            </a:r>
            <a:r>
              <a:rPr sz="3200" spc="-5" dirty="0">
                <a:latin typeface="Arial"/>
                <a:cs typeface="Arial"/>
              </a:rPr>
              <a:t>release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progesterone</a:t>
            </a:r>
            <a:endParaRPr sz="3200">
              <a:latin typeface="Arial"/>
              <a:cs typeface="Arial"/>
            </a:endParaRPr>
          </a:p>
          <a:p>
            <a:pPr marL="355600" marR="74993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Progesterone further develops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uterine  lining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If </a:t>
            </a:r>
            <a:r>
              <a:rPr sz="3200" spc="-5" dirty="0">
                <a:latin typeface="Arial"/>
                <a:cs typeface="Arial"/>
              </a:rPr>
              <a:t>pregnant, </a:t>
            </a:r>
            <a:r>
              <a:rPr sz="3200" dirty="0">
                <a:latin typeface="Arial"/>
                <a:cs typeface="Arial"/>
              </a:rPr>
              <a:t>embryo will release</a:t>
            </a:r>
            <a:r>
              <a:rPr sz="3200" spc="-1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hormones  </a:t>
            </a:r>
            <a:r>
              <a:rPr sz="3200" dirty="0">
                <a:latin typeface="Arial"/>
                <a:cs typeface="Arial"/>
              </a:rPr>
              <a:t>to preserve </a:t>
            </a:r>
            <a:r>
              <a:rPr sz="3200" spc="-5" dirty="0">
                <a:latin typeface="Arial"/>
                <a:cs typeface="Arial"/>
              </a:rPr>
              <a:t>corpus</a:t>
            </a:r>
            <a:r>
              <a:rPr sz="3200" spc="-9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luteum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42082" y="482930"/>
            <a:ext cx="32613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dirty="0">
                <a:solidFill>
                  <a:srgbClr val="000000"/>
                </a:solidFill>
                <a:latin typeface="Arial"/>
                <a:cs typeface="Arial"/>
              </a:rPr>
              <a:t>Menstruation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24352"/>
            <a:ext cx="7832725" cy="441579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solidFill>
                  <a:srgbClr val="FFFF00"/>
                </a:solidFill>
                <a:latin typeface="Arial"/>
                <a:cs typeface="Arial"/>
              </a:rPr>
              <a:t>Menstruation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If no </a:t>
            </a:r>
            <a:r>
              <a:rPr sz="3200" spc="-5" dirty="0">
                <a:latin typeface="Arial"/>
                <a:cs typeface="Arial"/>
              </a:rPr>
              <a:t>embryo, the corpus luteum begins</a:t>
            </a:r>
            <a:r>
              <a:rPr sz="3200" spc="-8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to  </a:t>
            </a:r>
            <a:r>
              <a:rPr sz="3200" spc="-5" dirty="0">
                <a:latin typeface="Arial"/>
                <a:cs typeface="Arial"/>
              </a:rPr>
              <a:t>disintegrate</a:t>
            </a:r>
            <a:endParaRPr sz="3200">
              <a:latin typeface="Arial"/>
              <a:cs typeface="Arial"/>
            </a:endParaRPr>
          </a:p>
          <a:p>
            <a:pPr marL="355600" marR="43307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Progesterone levels drop, uterine lining  </a:t>
            </a:r>
            <a:r>
              <a:rPr sz="3200" dirty="0">
                <a:latin typeface="Arial"/>
                <a:cs typeface="Arial"/>
              </a:rPr>
              <a:t>detaches, </a:t>
            </a:r>
            <a:r>
              <a:rPr sz="3200" spc="-5" dirty="0">
                <a:latin typeface="Arial"/>
                <a:cs typeface="Arial"/>
              </a:rPr>
              <a:t>menstruation </a:t>
            </a:r>
            <a:r>
              <a:rPr sz="3200" dirty="0">
                <a:latin typeface="Arial"/>
                <a:cs typeface="Arial"/>
              </a:rPr>
              <a:t>can</a:t>
            </a:r>
            <a:r>
              <a:rPr sz="3200" spc="-10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begin</a:t>
            </a:r>
            <a:endParaRPr sz="3200">
              <a:latin typeface="Arial"/>
              <a:cs typeface="Arial"/>
            </a:endParaRPr>
          </a:p>
          <a:p>
            <a:pPr marL="355600" marR="156146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Tissue, </a:t>
            </a:r>
            <a:r>
              <a:rPr sz="3200" spc="-5" dirty="0">
                <a:latin typeface="Arial"/>
                <a:cs typeface="Arial"/>
              </a:rPr>
              <a:t>blood, unfertilized egg</a:t>
            </a:r>
            <a:r>
              <a:rPr sz="3200" spc="-9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all  discharged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Can take </a:t>
            </a:r>
            <a:r>
              <a:rPr sz="3200" spc="-5" dirty="0">
                <a:latin typeface="Arial"/>
                <a:cs typeface="Arial"/>
              </a:rPr>
              <a:t>from 3-7</a:t>
            </a:r>
            <a:r>
              <a:rPr sz="3200" spc="-8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days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857375"/>
            <a:ext cx="9144000" cy="50006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785873"/>
            <a:ext cx="9143999" cy="50721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1645" y="611505"/>
            <a:ext cx="7907655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HYPOTHALAMIC- PITUITARY- OVARIAN</a:t>
            </a:r>
            <a:r>
              <a:rPr sz="2900" b="0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900" b="0" spc="-5" dirty="0">
                <a:solidFill>
                  <a:srgbClr val="000000"/>
                </a:solidFill>
                <a:latin typeface="Arial"/>
                <a:cs typeface="Arial"/>
              </a:rPr>
              <a:t>AXIS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857375"/>
            <a:ext cx="9144000" cy="50006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41385" y="6273495"/>
            <a:ext cx="56642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Arial"/>
                <a:cs typeface="Arial"/>
              </a:rPr>
              <a:t>prof.</a:t>
            </a:r>
            <a:r>
              <a:rPr sz="1400" spc="-11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aj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-6350" y="1779523"/>
            <a:ext cx="9156700" cy="5085080"/>
            <a:chOff x="-6350" y="1779523"/>
            <a:chExt cx="9156700" cy="5085080"/>
          </a:xfrm>
        </p:grpSpPr>
        <p:sp>
          <p:nvSpPr>
            <p:cNvPr id="4" name="object 4"/>
            <p:cNvSpPr/>
            <p:nvPr/>
          </p:nvSpPr>
          <p:spPr>
            <a:xfrm>
              <a:off x="0" y="1785873"/>
              <a:ext cx="9144000" cy="5072380"/>
            </a:xfrm>
            <a:custGeom>
              <a:avLst/>
              <a:gdLst/>
              <a:ahLst/>
              <a:cxnLst/>
              <a:rect l="l" t="t" r="r" b="b"/>
              <a:pathLst>
                <a:path w="9144000" h="5072380">
                  <a:moveTo>
                    <a:pt x="9144000" y="0"/>
                  </a:moveTo>
                  <a:lnTo>
                    <a:pt x="0" y="0"/>
                  </a:lnTo>
                  <a:lnTo>
                    <a:pt x="0" y="5072126"/>
                  </a:lnTo>
                  <a:lnTo>
                    <a:pt x="9144000" y="5072126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1785873"/>
              <a:ext cx="9144000" cy="5072380"/>
            </a:xfrm>
            <a:custGeom>
              <a:avLst/>
              <a:gdLst/>
              <a:ahLst/>
              <a:cxnLst/>
              <a:rect l="l" t="t" r="r" b="b"/>
              <a:pathLst>
                <a:path w="9144000" h="5072380">
                  <a:moveTo>
                    <a:pt x="0" y="5072126"/>
                  </a:moveTo>
                  <a:lnTo>
                    <a:pt x="9144000" y="5072126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5072126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85875" y="1785988"/>
              <a:ext cx="6786499" cy="496087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6666" y="471296"/>
            <a:ext cx="6268085" cy="910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00330">
              <a:lnSpc>
                <a:spcPct val="100000"/>
              </a:lnSpc>
              <a:spcBef>
                <a:spcPts val="105"/>
              </a:spcBef>
            </a:pP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PHYSIOLOGYOF THE</a:t>
            </a:r>
            <a:r>
              <a:rPr sz="2900" b="0" spc="-9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MENSTRUAL  CYCLE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710308"/>
            <a:ext cx="7120255" cy="44723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Arial"/>
                <a:cs typeface="Arial"/>
              </a:rPr>
              <a:t>Ovulation </a:t>
            </a:r>
            <a:r>
              <a:rPr sz="2800" dirty="0">
                <a:latin typeface="Arial"/>
                <a:cs typeface="Arial"/>
              </a:rPr>
              <a:t>divides </a:t>
            </a:r>
            <a:r>
              <a:rPr sz="2800" spc="-5" dirty="0">
                <a:latin typeface="Arial"/>
                <a:cs typeface="Arial"/>
              </a:rPr>
              <a:t>the MC into two</a:t>
            </a:r>
            <a:r>
              <a:rPr sz="2800" spc="20" dirty="0">
                <a:latin typeface="Arial"/>
                <a:cs typeface="Arial"/>
              </a:rPr>
              <a:t> </a:t>
            </a:r>
            <a:r>
              <a:rPr sz="2800" spc="5" dirty="0">
                <a:latin typeface="Arial"/>
                <a:cs typeface="Arial"/>
              </a:rPr>
              <a:t>phases</a:t>
            </a:r>
            <a:r>
              <a:rPr sz="2400" spc="5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1-FOLLICULAR</a:t>
            </a:r>
            <a:r>
              <a:rPr sz="2800" spc="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FFFF00"/>
                </a:solidFill>
                <a:latin typeface="Arial"/>
                <a:cs typeface="Arial"/>
              </a:rPr>
              <a:t>PHASE</a:t>
            </a:r>
            <a:endParaRPr sz="2800">
              <a:latin typeface="Arial"/>
              <a:cs typeface="Arial"/>
            </a:endParaRPr>
          </a:p>
          <a:p>
            <a:pPr marL="355600" marR="5080" indent="412750">
              <a:lnSpc>
                <a:spcPts val="2590"/>
              </a:lnSpc>
              <a:spcBef>
                <a:spcPts val="630"/>
              </a:spcBef>
            </a:pPr>
            <a:r>
              <a:rPr sz="2400" spc="-5" dirty="0">
                <a:latin typeface="Arial"/>
                <a:cs typeface="Arial"/>
              </a:rPr>
              <a:t>-Begins with menses on day 1 </a:t>
            </a:r>
            <a:r>
              <a:rPr sz="2400" dirty="0">
                <a:latin typeface="Arial"/>
                <a:cs typeface="Arial"/>
              </a:rPr>
              <a:t>of the menstrual  </a:t>
            </a:r>
            <a:r>
              <a:rPr sz="2400" spc="-5" dirty="0">
                <a:latin typeface="Arial"/>
                <a:cs typeface="Arial"/>
              </a:rPr>
              <a:t>cycle</a:t>
            </a:r>
            <a:endParaRPr sz="2400">
              <a:latin typeface="Arial"/>
              <a:cs typeface="Arial"/>
            </a:endParaRPr>
          </a:p>
          <a:p>
            <a:pPr marL="935990">
              <a:lnSpc>
                <a:spcPct val="100000"/>
              </a:lnSpc>
              <a:spcBef>
                <a:spcPts val="254"/>
              </a:spcBef>
            </a:pP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ends with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ovulation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000">
              <a:latin typeface="Arial"/>
              <a:cs typeface="Arial"/>
            </a:endParaRPr>
          </a:p>
          <a:p>
            <a:pPr marL="1071880">
              <a:lnSpc>
                <a:spcPct val="100000"/>
              </a:lnSpc>
            </a:pP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RECRUITMENT</a:t>
            </a:r>
            <a:endParaRPr sz="2400">
              <a:latin typeface="Arial"/>
              <a:cs typeface="Arial"/>
            </a:endParaRPr>
          </a:p>
          <a:p>
            <a:pPr marL="2199640" marR="302895" indent="-841375">
              <a:lnSpc>
                <a:spcPts val="3170"/>
              </a:lnSpc>
              <a:spcBef>
                <a:spcPts val="155"/>
              </a:spcBef>
            </a:pPr>
            <a:r>
              <a:rPr sz="2400" spc="-5" dirty="0">
                <a:latin typeface="Arial"/>
                <a:cs typeface="Arial"/>
              </a:rPr>
              <a:t>FSH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maturation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a cohort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120" dirty="0">
                <a:latin typeface="Arial"/>
                <a:cs typeface="Arial"/>
              </a:rPr>
              <a:t>ovarian  </a:t>
            </a:r>
            <a:r>
              <a:rPr sz="2400" spc="-5" dirty="0">
                <a:latin typeface="Arial"/>
                <a:cs typeface="Arial"/>
              </a:rPr>
              <a:t>follicles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“recruitment”</a:t>
            </a:r>
            <a:endParaRPr sz="2400">
              <a:latin typeface="Arial"/>
              <a:cs typeface="Arial"/>
            </a:endParaRPr>
          </a:p>
          <a:p>
            <a:pPr marL="1358265">
              <a:lnSpc>
                <a:spcPct val="100000"/>
              </a:lnSpc>
              <a:spcBef>
                <a:spcPts val="135"/>
              </a:spcBef>
            </a:pP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only one reaches </a:t>
            </a:r>
            <a:r>
              <a:rPr sz="2400" dirty="0">
                <a:latin typeface="Arial"/>
                <a:cs typeface="Arial"/>
              </a:rPr>
              <a:t>maturity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8152" y="601802"/>
            <a:ext cx="3649345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FOLLICULAR</a:t>
            </a:r>
            <a:r>
              <a:rPr sz="2900" b="0" spc="-9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PHASE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640" y="1667002"/>
            <a:ext cx="8258175" cy="4561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4956175" algn="l"/>
              </a:tabLst>
            </a:pPr>
            <a:r>
              <a:rPr sz="2400" spc="-5" dirty="0">
                <a:latin typeface="Arial"/>
                <a:cs typeface="Arial"/>
              </a:rPr>
              <a:t>MATURATION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FOLLICLE	</a:t>
            </a:r>
            <a:r>
              <a:rPr sz="2400" spc="-5" dirty="0">
                <a:latin typeface="Arial"/>
                <a:cs typeface="Arial"/>
              </a:rPr>
              <a:t>(FOLLICULOGENESIS)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Arial"/>
              <a:cs typeface="Arial"/>
            </a:endParaRPr>
          </a:p>
          <a:p>
            <a:pPr marL="3175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FSH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primordial follicle</a:t>
            </a:r>
            <a:endParaRPr sz="2400">
              <a:latin typeface="Arial"/>
              <a:cs typeface="Arial"/>
            </a:endParaRPr>
          </a:p>
          <a:p>
            <a:pPr marL="393700" marR="283210" indent="76200">
              <a:lnSpc>
                <a:spcPts val="2300"/>
              </a:lnSpc>
              <a:spcBef>
                <a:spcPts val="560"/>
              </a:spcBef>
            </a:pPr>
            <a:r>
              <a:rPr sz="2400" dirty="0">
                <a:latin typeface="Arial"/>
                <a:cs typeface="Arial"/>
              </a:rPr>
              <a:t>(oocyte </a:t>
            </a:r>
            <a:r>
              <a:rPr sz="2400" spc="-5" dirty="0">
                <a:latin typeface="Arial"/>
                <a:cs typeface="Arial"/>
              </a:rPr>
              <a:t>arrested in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diplotene stage </a:t>
            </a:r>
            <a:r>
              <a:rPr sz="2400" dirty="0">
                <a:latin typeface="Arial"/>
                <a:cs typeface="Arial"/>
              </a:rPr>
              <a:t>of the </a:t>
            </a:r>
            <a:r>
              <a:rPr sz="2400" spc="-5" dirty="0">
                <a:latin typeface="Arial"/>
                <a:cs typeface="Arial"/>
              </a:rPr>
              <a:t>1</a:t>
            </a:r>
            <a:r>
              <a:rPr sz="2400" spc="-7" baseline="24305" dirty="0">
                <a:latin typeface="Arial"/>
                <a:cs typeface="Arial"/>
              </a:rPr>
              <a:t>st </a:t>
            </a:r>
            <a:r>
              <a:rPr sz="2400" spc="-5" dirty="0">
                <a:latin typeface="Arial"/>
                <a:cs typeface="Arial"/>
              </a:rPr>
              <a:t>meiotic  division surrounded by a single layer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granulosa</a:t>
            </a:r>
            <a:r>
              <a:rPr sz="2400" spc="1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cells)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00">
              <a:latin typeface="Arial"/>
              <a:cs typeface="Arial"/>
            </a:endParaRPr>
          </a:p>
          <a:p>
            <a:pPr marL="387350">
              <a:lnSpc>
                <a:spcPct val="100000"/>
              </a:lnSpc>
              <a:spcBef>
                <a:spcPts val="5"/>
              </a:spcBef>
            </a:pP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Primary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follicle</a:t>
            </a:r>
            <a:endParaRPr sz="2400">
              <a:latin typeface="Arial"/>
              <a:cs typeface="Arial"/>
            </a:endParaRPr>
          </a:p>
          <a:p>
            <a:pPr marL="393700" marR="572770" indent="-91440">
              <a:lnSpc>
                <a:spcPts val="2300"/>
              </a:lnSpc>
              <a:spcBef>
                <a:spcPts val="560"/>
              </a:spcBef>
            </a:pPr>
            <a:r>
              <a:rPr sz="2400" dirty="0">
                <a:latin typeface="Arial"/>
                <a:cs typeface="Arial"/>
              </a:rPr>
              <a:t>(oocyte </a:t>
            </a:r>
            <a:r>
              <a:rPr sz="2400" spc="-5" dirty="0">
                <a:latin typeface="Arial"/>
                <a:cs typeface="Arial"/>
              </a:rPr>
              <a:t>surrounded by a single layer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granulosa cells  basement membrane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thica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cells)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00">
              <a:latin typeface="Arial"/>
              <a:cs typeface="Arial"/>
            </a:endParaRPr>
          </a:p>
          <a:p>
            <a:pPr marL="387350">
              <a:lnSpc>
                <a:spcPct val="100000"/>
              </a:lnSpc>
            </a:pP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Secondary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follicle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or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preantral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follicle</a:t>
            </a:r>
            <a:endParaRPr sz="2400">
              <a:latin typeface="Arial"/>
              <a:cs typeface="Arial"/>
            </a:endParaRPr>
          </a:p>
          <a:p>
            <a:pPr marL="393700" marR="318135" indent="-6350">
              <a:lnSpc>
                <a:spcPts val="2300"/>
              </a:lnSpc>
              <a:spcBef>
                <a:spcPts val="560"/>
              </a:spcBef>
            </a:pPr>
            <a:r>
              <a:rPr sz="2400" dirty="0">
                <a:latin typeface="Arial"/>
                <a:cs typeface="Arial"/>
              </a:rPr>
              <a:t>(oocyte </a:t>
            </a:r>
            <a:r>
              <a:rPr sz="2400" spc="-5" dirty="0">
                <a:latin typeface="Arial"/>
                <a:cs typeface="Arial"/>
              </a:rPr>
              <a:t>surrounded by zona pellucida </a:t>
            </a:r>
            <a:r>
              <a:rPr sz="2400" dirty="0">
                <a:latin typeface="Arial"/>
                <a:cs typeface="Arial"/>
              </a:rPr>
              <a:t>, </a:t>
            </a:r>
            <a:r>
              <a:rPr sz="2400" spc="-5" dirty="0">
                <a:latin typeface="Arial"/>
                <a:cs typeface="Arial"/>
              </a:rPr>
              <a:t>several layers of  granulosa cells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theca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cells)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6368" y="583184"/>
            <a:ext cx="440690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0" dirty="0">
                <a:solidFill>
                  <a:srgbClr val="000000"/>
                </a:solidFill>
                <a:latin typeface="Arial"/>
                <a:cs typeface="Arial"/>
              </a:rPr>
              <a:t>FOLLICULOGENESIS</a:t>
            </a:r>
            <a:r>
              <a:rPr sz="3000" b="0" spc="-9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0" spc="-5" dirty="0">
                <a:solidFill>
                  <a:srgbClr val="000000"/>
                </a:solidFill>
                <a:latin typeface="Arial"/>
                <a:cs typeface="Arial"/>
              </a:rPr>
              <a:t>(2)</a:t>
            </a:r>
            <a:endParaRPr sz="3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66998"/>
            <a:ext cx="7018020" cy="251333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400" spc="610" dirty="0">
                <a:latin typeface="Arial"/>
                <a:cs typeface="Arial"/>
              </a:rPr>
              <a:t>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tertiary or antral follicle</a:t>
            </a:r>
            <a:endParaRPr sz="2400">
              <a:latin typeface="Arial"/>
              <a:cs typeface="Arial"/>
            </a:endParaRPr>
          </a:p>
          <a:p>
            <a:pPr marL="93599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Arial"/>
                <a:cs typeface="Arial"/>
              </a:rPr>
              <a:t>secondary follicle accumulate fluid </a:t>
            </a:r>
            <a:r>
              <a:rPr sz="2400" dirty="0">
                <a:latin typeface="Arial"/>
                <a:cs typeface="Arial"/>
              </a:rPr>
              <a:t>in a</a:t>
            </a:r>
            <a:r>
              <a:rPr sz="2400" spc="1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cavity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400" dirty="0">
                <a:latin typeface="Arial"/>
                <a:cs typeface="Arial"/>
              </a:rPr>
              <a:t>“antrum”</a:t>
            </a:r>
            <a:endParaRPr sz="2400">
              <a:latin typeface="Arial"/>
              <a:cs typeface="Arial"/>
            </a:endParaRPr>
          </a:p>
          <a:p>
            <a:pPr marL="935990" marR="512445">
              <a:lnSpc>
                <a:spcPct val="120000"/>
              </a:lnSpc>
            </a:pPr>
            <a:r>
              <a:rPr sz="2400" spc="-5" dirty="0">
                <a:latin typeface="Arial"/>
                <a:cs typeface="Arial"/>
              </a:rPr>
              <a:t>oocyte is in eccentric position  surrounded by granulosa cells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“cumulous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oophorus”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601802"/>
            <a:ext cx="4262755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FOLLICULOGENESIS</a:t>
            </a:r>
            <a:r>
              <a:rPr sz="2900" b="0" spc="-1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900" b="0" spc="5" dirty="0">
                <a:solidFill>
                  <a:srgbClr val="000000"/>
                </a:solidFill>
                <a:latin typeface="Arial"/>
                <a:cs typeface="Arial"/>
              </a:rPr>
              <a:t>(2)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738629"/>
            <a:ext cx="7761605" cy="4415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0000"/>
                </a:solidFill>
                <a:latin typeface="Arial"/>
                <a:cs typeface="Arial"/>
              </a:rPr>
              <a:t>SELECTION</a:t>
            </a:r>
            <a:endParaRPr sz="2400">
              <a:latin typeface="Arial"/>
              <a:cs typeface="Arial"/>
            </a:endParaRPr>
          </a:p>
          <a:p>
            <a:pPr marL="1286510" marR="508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Selection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1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dominant follicle </a:t>
            </a:r>
            <a:r>
              <a:rPr sz="2400" dirty="0">
                <a:latin typeface="Arial"/>
                <a:cs typeface="Arial"/>
              </a:rPr>
              <a:t>occurs </a:t>
            </a:r>
            <a:r>
              <a:rPr sz="2400" spc="-5" dirty="0">
                <a:latin typeface="Arial"/>
                <a:cs typeface="Arial"/>
              </a:rPr>
              <a:t>day 5-7  </a:t>
            </a:r>
            <a:r>
              <a:rPr sz="2400" dirty="0">
                <a:latin typeface="Arial"/>
                <a:cs typeface="Arial"/>
              </a:rPr>
              <a:t>It depends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on</a:t>
            </a:r>
            <a:endParaRPr sz="2400">
              <a:latin typeface="Arial"/>
              <a:cs typeface="Arial"/>
            </a:endParaRPr>
          </a:p>
          <a:p>
            <a:pPr marL="2199640" marR="673735" indent="-167640">
              <a:lnSpc>
                <a:spcPct val="100000"/>
              </a:lnSpc>
            </a:pPr>
            <a:r>
              <a:rPr sz="2400" dirty="0">
                <a:latin typeface="Arial"/>
                <a:cs typeface="Arial"/>
              </a:rPr>
              <a:t>- the </a:t>
            </a:r>
            <a:r>
              <a:rPr sz="2400" spc="-5" dirty="0">
                <a:latin typeface="Arial"/>
                <a:cs typeface="Arial"/>
              </a:rPr>
              <a:t>intrinsic capacity </a:t>
            </a:r>
            <a:r>
              <a:rPr sz="2400" dirty="0">
                <a:latin typeface="Arial"/>
                <a:cs typeface="Arial"/>
              </a:rPr>
              <a:t>of the </a:t>
            </a:r>
            <a:r>
              <a:rPr sz="2400" spc="-5" dirty="0">
                <a:latin typeface="Arial"/>
                <a:cs typeface="Arial"/>
              </a:rPr>
              <a:t>follicle </a:t>
            </a:r>
            <a:r>
              <a:rPr sz="2400" dirty="0">
                <a:latin typeface="Arial"/>
                <a:cs typeface="Arial"/>
              </a:rPr>
              <a:t>to  </a:t>
            </a:r>
            <a:r>
              <a:rPr sz="2400" spc="-5" dirty="0">
                <a:latin typeface="Arial"/>
                <a:cs typeface="Arial"/>
              </a:rPr>
              <a:t>synthesize estrogen</a:t>
            </a:r>
            <a:endParaRPr sz="2400">
              <a:latin typeface="Arial"/>
              <a:cs typeface="Arial"/>
            </a:endParaRPr>
          </a:p>
          <a:p>
            <a:pPr marL="1286510" marR="506095" indent="575945">
              <a:lnSpc>
                <a:spcPct val="100000"/>
              </a:lnSpc>
              <a:tabLst>
                <a:tab pos="3710304" algn="l"/>
              </a:tabLst>
            </a:pPr>
            <a:r>
              <a:rPr sz="2400" spc="-5" dirty="0">
                <a:latin typeface="Arial"/>
                <a:cs typeface="Arial"/>
              </a:rPr>
              <a:t>-highest/and	ratio in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follicular fluid  </a:t>
            </a:r>
            <a:r>
              <a:rPr sz="2400" dirty="0">
                <a:latin typeface="Arial"/>
                <a:cs typeface="Arial"/>
              </a:rPr>
              <a:t>As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the </a:t>
            </a:r>
            <a:r>
              <a:rPr sz="2400" dirty="0">
                <a:latin typeface="Arial"/>
                <a:cs typeface="Arial"/>
              </a:rPr>
              <a:t>follicle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mature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estrogen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FSH</a:t>
            </a:r>
            <a:endParaRPr sz="2400">
              <a:latin typeface="Arial"/>
              <a:cs typeface="Arial"/>
            </a:endParaRPr>
          </a:p>
          <a:p>
            <a:pPr marL="1358265" marR="262255" indent="-166370">
              <a:lnSpc>
                <a:spcPct val="100000"/>
              </a:lnSpc>
              <a:tabLst>
                <a:tab pos="2680335" algn="l"/>
                <a:tab pos="5476875" algn="l"/>
              </a:tabLst>
            </a:pPr>
            <a:r>
              <a:rPr sz="2400" spc="-10" dirty="0">
                <a:latin typeface="Arial"/>
                <a:cs typeface="Arial"/>
              </a:rPr>
              <a:t>“-ve </a:t>
            </a:r>
            <a:r>
              <a:rPr sz="2400" dirty="0">
                <a:latin typeface="Arial"/>
                <a:cs typeface="Arial"/>
              </a:rPr>
              <a:t>feed </a:t>
            </a:r>
            <a:r>
              <a:rPr sz="2400" spc="-5" dirty="0">
                <a:latin typeface="Arial"/>
                <a:cs typeface="Arial"/>
              </a:rPr>
              <a:t>back on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pituitary”	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220" dirty="0">
                <a:latin typeface="Arial"/>
                <a:cs typeface="Arial"/>
              </a:rPr>
              <a:t> </a:t>
            </a:r>
            <a:r>
              <a:rPr sz="2400" spc="150" dirty="0">
                <a:latin typeface="Arial"/>
                <a:cs typeface="Arial"/>
              </a:rPr>
              <a:t>the </a:t>
            </a:r>
            <a:r>
              <a:rPr sz="2400" spc="-195" dirty="0">
                <a:latin typeface="Arial"/>
                <a:cs typeface="Arial"/>
              </a:rPr>
              <a:t>follicle  </a:t>
            </a:r>
            <a:r>
              <a:rPr sz="2400" spc="-5" dirty="0">
                <a:latin typeface="Arial"/>
                <a:cs typeface="Arial"/>
              </a:rPr>
              <a:t>with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highest no: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FSH receptors </a:t>
            </a:r>
            <a:r>
              <a:rPr sz="2400" spc="-10" dirty="0">
                <a:latin typeface="Arial"/>
                <a:cs typeface="Arial"/>
              </a:rPr>
              <a:t>will  </a:t>
            </a:r>
            <a:r>
              <a:rPr sz="2400" spc="-5" dirty="0">
                <a:latin typeface="Arial"/>
                <a:cs typeface="Arial"/>
              </a:rPr>
              <a:t>continue	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thrive</a:t>
            </a:r>
            <a:endParaRPr sz="2400">
              <a:latin typeface="Arial"/>
              <a:cs typeface="Arial"/>
            </a:endParaRPr>
          </a:p>
          <a:p>
            <a:pPr marL="1358265" marR="586740" indent="13335">
              <a:lnSpc>
                <a:spcPct val="100000"/>
              </a:lnSpc>
              <a:spcBef>
                <a:spcPts val="5"/>
              </a:spcBef>
              <a:tabLst>
                <a:tab pos="6743065" algn="l"/>
              </a:tabLst>
            </a:pPr>
            <a:r>
              <a:rPr sz="2400" dirty="0">
                <a:latin typeface="Arial"/>
                <a:cs typeface="Arial"/>
              </a:rPr>
              <a:t>The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</a:t>
            </a:r>
            <a:r>
              <a:rPr sz="2400" dirty="0">
                <a:latin typeface="Arial"/>
                <a:cs typeface="Arial"/>
              </a:rPr>
              <a:t>t</a:t>
            </a:r>
            <a:r>
              <a:rPr sz="2400" spc="-5" dirty="0">
                <a:latin typeface="Arial"/>
                <a:cs typeface="Arial"/>
              </a:rPr>
              <a:t>he</a:t>
            </a:r>
            <a:r>
              <a:rPr sz="2400" dirty="0">
                <a:latin typeface="Arial"/>
                <a:cs typeface="Arial"/>
              </a:rPr>
              <a:t>r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f</a:t>
            </a:r>
            <a:r>
              <a:rPr sz="2400" spc="-5" dirty="0">
                <a:latin typeface="Arial"/>
                <a:cs typeface="Arial"/>
              </a:rPr>
              <a:t>ollicle</a:t>
            </a:r>
            <a:r>
              <a:rPr sz="2400" dirty="0">
                <a:latin typeface="Arial"/>
                <a:cs typeface="Arial"/>
              </a:rPr>
              <a:t>s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“</a:t>
            </a:r>
            <a:r>
              <a:rPr sz="2400" dirty="0">
                <a:latin typeface="Arial"/>
                <a:cs typeface="Arial"/>
              </a:rPr>
              <a:t>that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w</a:t>
            </a:r>
            <a:r>
              <a:rPr sz="2400" spc="-5" dirty="0">
                <a:latin typeface="Arial"/>
                <a:cs typeface="Arial"/>
              </a:rPr>
              <a:t>er</a:t>
            </a:r>
            <a:r>
              <a:rPr sz="2400" dirty="0">
                <a:latin typeface="Arial"/>
                <a:cs typeface="Arial"/>
              </a:rPr>
              <a:t>e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r</a:t>
            </a:r>
            <a:r>
              <a:rPr sz="2400" spc="-5" dirty="0">
                <a:latin typeface="Arial"/>
                <a:cs typeface="Arial"/>
              </a:rPr>
              <a:t>ecr</a:t>
            </a:r>
            <a:r>
              <a:rPr sz="2400" spc="5" dirty="0">
                <a:latin typeface="Arial"/>
                <a:cs typeface="Arial"/>
              </a:rPr>
              <a:t>u</a:t>
            </a:r>
            <a:r>
              <a:rPr sz="2400" dirty="0">
                <a:latin typeface="Arial"/>
                <a:cs typeface="Arial"/>
              </a:rPr>
              <a:t>ited”	</a:t>
            </a:r>
            <a:r>
              <a:rPr sz="2400" spc="-5" dirty="0">
                <a:latin typeface="Arial"/>
                <a:cs typeface="Arial"/>
              </a:rPr>
              <a:t>will  become</a:t>
            </a:r>
            <a:r>
              <a:rPr sz="2400" dirty="0">
                <a:latin typeface="Arial"/>
                <a:cs typeface="Arial"/>
              </a:rPr>
              <a:t> atretic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4856" y="1744725"/>
            <a:ext cx="6903084" cy="4719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"/>
                <a:cs typeface="Arial"/>
              </a:rPr>
              <a:t>FSH</a:t>
            </a:r>
            <a:r>
              <a:rPr sz="2200" spc="-1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ACTIONS</a:t>
            </a:r>
            <a:endParaRPr sz="2200">
              <a:latin typeface="Arial"/>
              <a:cs typeface="Arial"/>
            </a:endParaRPr>
          </a:p>
          <a:p>
            <a:pPr marL="69977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-recruitement</a:t>
            </a:r>
            <a:endParaRPr sz="2200">
              <a:latin typeface="Arial"/>
              <a:cs typeface="Arial"/>
            </a:endParaRPr>
          </a:p>
          <a:p>
            <a:pPr marL="69977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-mitogenic effect </a:t>
            </a:r>
            <a:r>
              <a:rPr sz="2200" spc="555" dirty="0">
                <a:latin typeface="Arial"/>
                <a:cs typeface="Arial"/>
              </a:rPr>
              <a:t></a:t>
            </a:r>
            <a:r>
              <a:rPr sz="2200" spc="9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 </a:t>
            </a:r>
            <a:r>
              <a:rPr sz="2200" spc="-5" dirty="0">
                <a:latin typeface="Arial"/>
                <a:cs typeface="Arial"/>
              </a:rPr>
              <a:t>No. of granulosa </a:t>
            </a:r>
            <a:r>
              <a:rPr sz="2200" dirty="0">
                <a:latin typeface="Arial"/>
                <a:cs typeface="Arial"/>
              </a:rPr>
              <a:t>cells</a:t>
            </a:r>
            <a:endParaRPr sz="2200">
              <a:latin typeface="Arial"/>
              <a:cs typeface="Arial"/>
            </a:endParaRPr>
          </a:p>
          <a:p>
            <a:pPr marL="3190240">
              <a:lnSpc>
                <a:spcPct val="100000"/>
              </a:lnSpc>
              <a:tabLst>
                <a:tab pos="3501390" algn="l"/>
              </a:tabLst>
            </a:pPr>
            <a:r>
              <a:rPr sz="2200" dirty="0">
                <a:latin typeface="Arial"/>
                <a:cs typeface="Arial"/>
              </a:rPr>
              <a:t>	</a:t>
            </a:r>
            <a:r>
              <a:rPr sz="2200" spc="-5" dirty="0">
                <a:latin typeface="Arial"/>
                <a:cs typeface="Arial"/>
              </a:rPr>
              <a:t>FSH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receptor</a:t>
            </a:r>
            <a:endParaRPr sz="2200">
              <a:latin typeface="Arial"/>
              <a:cs typeface="Arial"/>
            </a:endParaRPr>
          </a:p>
          <a:p>
            <a:pPr marL="857250" marR="427990" indent="-15748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-stimulates aromatase activity </a:t>
            </a:r>
            <a:r>
              <a:rPr sz="2200" spc="555" dirty="0">
                <a:latin typeface="Arial"/>
                <a:cs typeface="Arial"/>
              </a:rPr>
              <a:t></a:t>
            </a:r>
            <a:r>
              <a:rPr sz="2200" spc="13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conversion </a:t>
            </a:r>
            <a:r>
              <a:rPr sz="2200" spc="-345" dirty="0">
                <a:latin typeface="Arial"/>
                <a:cs typeface="Arial"/>
              </a:rPr>
              <a:t>of  </a:t>
            </a:r>
            <a:r>
              <a:rPr sz="2200" spc="-5" dirty="0">
                <a:latin typeface="Arial"/>
                <a:cs typeface="Arial"/>
              </a:rPr>
              <a:t>androgens </a:t>
            </a:r>
            <a:r>
              <a:rPr sz="2200" spc="555" dirty="0">
                <a:latin typeface="Arial"/>
                <a:cs typeface="Arial"/>
              </a:rPr>
              <a:t></a:t>
            </a:r>
            <a:r>
              <a:rPr sz="2200" spc="3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estrogens </a:t>
            </a:r>
            <a:r>
              <a:rPr sz="2200" dirty="0">
                <a:latin typeface="Arial"/>
                <a:cs typeface="Arial"/>
              </a:rPr>
              <a:t>“estrone </a:t>
            </a:r>
            <a:r>
              <a:rPr sz="2200" spc="-5" dirty="0">
                <a:latin typeface="Arial"/>
                <a:cs typeface="Arial"/>
              </a:rPr>
              <a:t>&amp; </a:t>
            </a:r>
            <a:r>
              <a:rPr sz="2200" spc="-35" dirty="0">
                <a:latin typeface="Arial"/>
                <a:cs typeface="Arial"/>
              </a:rPr>
              <a:t>estradiol”</a:t>
            </a:r>
            <a:endParaRPr sz="2200">
              <a:latin typeface="Arial"/>
              <a:cs typeface="Arial"/>
            </a:endParaRPr>
          </a:p>
          <a:p>
            <a:pPr marL="2117090" indent="-172720">
              <a:lnSpc>
                <a:spcPct val="100000"/>
              </a:lnSpc>
              <a:spcBef>
                <a:spcPts val="5"/>
              </a:spcBef>
              <a:buChar char="-"/>
              <a:tabLst>
                <a:tab pos="2117725" algn="l"/>
              </a:tabLst>
            </a:pPr>
            <a:r>
              <a:rPr sz="2200" dirty="0">
                <a:latin typeface="Arial"/>
                <a:cs typeface="Arial"/>
              </a:rPr>
              <a:t> </a:t>
            </a:r>
            <a:r>
              <a:rPr sz="2200" spc="-5" dirty="0">
                <a:latin typeface="Arial"/>
                <a:cs typeface="Arial"/>
              </a:rPr>
              <a:t>LH receptors</a:t>
            </a:r>
            <a:endParaRPr sz="2200">
              <a:latin typeface="Arial"/>
              <a:cs typeface="Arial"/>
            </a:endParaRPr>
          </a:p>
          <a:p>
            <a:pPr marL="9017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ESTROGEN</a:t>
            </a:r>
            <a:endParaRPr sz="2200">
              <a:latin typeface="Arial"/>
              <a:cs typeface="Arial"/>
            </a:endParaRPr>
          </a:p>
          <a:p>
            <a:pPr marL="85725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Acts synergistically with FSH to</a:t>
            </a:r>
            <a:endParaRPr sz="2200">
              <a:latin typeface="Arial"/>
              <a:cs typeface="Arial"/>
            </a:endParaRPr>
          </a:p>
          <a:p>
            <a:pPr marL="2583815" lvl="1" indent="-172720">
              <a:lnSpc>
                <a:spcPct val="100000"/>
              </a:lnSpc>
              <a:buChar char="-"/>
              <a:tabLst>
                <a:tab pos="2584450" algn="l"/>
              </a:tabLst>
            </a:pPr>
            <a:r>
              <a:rPr sz="2200" spc="-5" dirty="0">
                <a:latin typeface="Arial"/>
                <a:cs typeface="Arial"/>
              </a:rPr>
              <a:t>induce LH</a:t>
            </a:r>
            <a:r>
              <a:rPr sz="220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receptors</a:t>
            </a:r>
            <a:endParaRPr sz="2200">
              <a:latin typeface="Arial"/>
              <a:cs typeface="Arial"/>
            </a:endParaRPr>
          </a:p>
          <a:p>
            <a:pPr marL="2646045" marR="5080" lvl="1" indent="-234950">
              <a:lnSpc>
                <a:spcPct val="100000"/>
              </a:lnSpc>
              <a:buChar char="-"/>
              <a:tabLst>
                <a:tab pos="2584450" algn="l"/>
              </a:tabLst>
            </a:pPr>
            <a:r>
              <a:rPr sz="2200" spc="-5" dirty="0">
                <a:latin typeface="Arial"/>
                <a:cs typeface="Arial"/>
              </a:rPr>
              <a:t>induce FSH receptors in granulosa  &amp; thica</a:t>
            </a:r>
            <a:r>
              <a:rPr sz="2200" dirty="0">
                <a:latin typeface="Arial"/>
                <a:cs typeface="Arial"/>
              </a:rPr>
              <a:t> cells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759460" algn="l"/>
                <a:tab pos="1254760" algn="l"/>
              </a:tabLst>
            </a:pPr>
            <a:r>
              <a:rPr sz="2200" spc="-5" dirty="0">
                <a:latin typeface="Arial"/>
                <a:cs typeface="Arial"/>
              </a:rPr>
              <a:t>LH	</a:t>
            </a:r>
            <a:r>
              <a:rPr sz="2200" spc="555" dirty="0">
                <a:latin typeface="Arial"/>
                <a:cs typeface="Arial"/>
              </a:rPr>
              <a:t>	</a:t>
            </a:r>
            <a:r>
              <a:rPr sz="2200" dirty="0">
                <a:latin typeface="Arial"/>
                <a:cs typeface="Arial"/>
              </a:rPr>
              <a:t>theca cells </a:t>
            </a:r>
            <a:r>
              <a:rPr sz="2200" spc="555" dirty="0">
                <a:latin typeface="Arial"/>
                <a:cs typeface="Arial"/>
              </a:rPr>
              <a:t></a:t>
            </a:r>
            <a:r>
              <a:rPr sz="2200" spc="5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uptake of cholesterol &amp; LDL </a:t>
            </a:r>
            <a:r>
              <a:rPr sz="2200" spc="200" dirty="0">
                <a:latin typeface="Arial"/>
                <a:cs typeface="Arial"/>
              </a:rPr>
              <a:t></a:t>
            </a:r>
            <a:endParaRPr sz="2200">
              <a:latin typeface="Arial"/>
              <a:cs typeface="Arial"/>
            </a:endParaRPr>
          </a:p>
          <a:p>
            <a:pPr marL="124587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androstenedione &amp;</a:t>
            </a:r>
            <a:r>
              <a:rPr sz="2200" spc="2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testosterone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52852" y="314325"/>
            <a:ext cx="463994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800" b="0" dirty="0">
                <a:solidFill>
                  <a:srgbClr val="000000"/>
                </a:solidFill>
                <a:latin typeface="Arial"/>
                <a:cs typeface="Arial"/>
              </a:rPr>
              <a:t>TWO CELL</a:t>
            </a:r>
            <a:r>
              <a:rPr sz="3800" b="0" spc="-9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800" b="0" dirty="0">
                <a:solidFill>
                  <a:srgbClr val="000000"/>
                </a:solidFill>
                <a:latin typeface="Arial"/>
                <a:cs typeface="Arial"/>
              </a:rPr>
              <a:t>THEORY</a:t>
            </a:r>
            <a:endParaRPr sz="3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857375"/>
            <a:ext cx="9144000" cy="50006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601802"/>
            <a:ext cx="4135754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FOLLICULOGENESIS</a:t>
            </a:r>
            <a:r>
              <a:rPr sz="2900" b="0" spc="-1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100" b="0" spc="-5" dirty="0">
                <a:solidFill>
                  <a:srgbClr val="000000"/>
                </a:solidFill>
                <a:latin typeface="Arial"/>
                <a:cs typeface="Arial"/>
              </a:rPr>
              <a:t>(3)</a:t>
            </a:r>
            <a:endParaRPr sz="21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744116"/>
            <a:ext cx="8229600" cy="438531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sz="2200" spc="-5" dirty="0">
                <a:latin typeface="Arial"/>
                <a:cs typeface="Arial"/>
              </a:rPr>
              <a:t>OTHER FACTORS THAT PLAY A ROLE IN</a:t>
            </a:r>
            <a:r>
              <a:rPr sz="2200" spc="4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FOLLICULOGENISIS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2200" spc="-5" dirty="0">
                <a:latin typeface="Arial"/>
                <a:cs typeface="Arial"/>
              </a:rPr>
              <a:t>-INHIBIN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latin typeface="Arial"/>
                <a:cs typeface="Arial"/>
              </a:rPr>
              <a:t>Local peptide </a:t>
            </a:r>
            <a:r>
              <a:rPr sz="2200" dirty="0">
                <a:latin typeface="Arial"/>
                <a:cs typeface="Arial"/>
              </a:rPr>
              <a:t>in </a:t>
            </a:r>
            <a:r>
              <a:rPr sz="2200" spc="-5" dirty="0">
                <a:latin typeface="Arial"/>
                <a:cs typeface="Arial"/>
              </a:rPr>
              <a:t>the follicular</a:t>
            </a:r>
            <a:r>
              <a:rPr sz="2200" spc="-1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fluid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-ve </a:t>
            </a:r>
            <a:r>
              <a:rPr sz="2200" spc="-5" dirty="0">
                <a:latin typeface="Arial"/>
                <a:cs typeface="Arial"/>
              </a:rPr>
              <a:t>feed back on pituitary FSH</a:t>
            </a:r>
            <a:r>
              <a:rPr sz="2200" spc="7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secreation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dirty="0">
                <a:latin typeface="Arial"/>
                <a:cs typeface="Arial"/>
              </a:rPr>
              <a:t>Locally </a:t>
            </a:r>
            <a:r>
              <a:rPr sz="2200" spc="-5" dirty="0">
                <a:latin typeface="Arial"/>
                <a:cs typeface="Arial"/>
              </a:rPr>
              <a:t>enhances LH-induced androstenedione</a:t>
            </a:r>
            <a:r>
              <a:rPr sz="2200" spc="4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production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"/>
                <a:cs typeface="Arial"/>
              </a:rPr>
              <a:t>-ACTIVIN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latin typeface="Arial"/>
                <a:cs typeface="Arial"/>
              </a:rPr>
              <a:t>Found in follicular fluid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latin typeface="Arial"/>
                <a:cs typeface="Arial"/>
              </a:rPr>
              <a:t>Stimulates FSH induced estrogen</a:t>
            </a:r>
            <a:r>
              <a:rPr sz="2200" spc="1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production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dirty="0">
                <a:latin typeface="Arial"/>
                <a:cs typeface="Arial"/>
              </a:rPr>
              <a:t> </a:t>
            </a:r>
            <a:r>
              <a:rPr sz="2200" spc="-5" dirty="0">
                <a:latin typeface="Arial"/>
                <a:cs typeface="Arial"/>
              </a:rPr>
              <a:t>gonadotropin</a:t>
            </a:r>
            <a:r>
              <a:rPr sz="220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receptors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65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latin typeface="Arial"/>
                <a:cs typeface="Arial"/>
              </a:rPr>
              <a:t>androgen</a:t>
            </a:r>
            <a:endParaRPr sz="2200">
              <a:latin typeface="Arial"/>
              <a:cs typeface="Arial"/>
            </a:endParaRPr>
          </a:p>
          <a:p>
            <a:pPr marL="355600" marR="38100" indent="-342900">
              <a:lnSpc>
                <a:spcPts val="2380"/>
              </a:lnSpc>
              <a:spcBef>
                <a:spcPts val="560"/>
              </a:spcBef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latin typeface="Arial"/>
                <a:cs typeface="Arial"/>
              </a:rPr>
              <a:t>No real stimulation of FSH secretion in vivo (bound to protein in  serum)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37435" y="478028"/>
            <a:ext cx="5344160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PREOVULATORY</a:t>
            </a:r>
            <a:r>
              <a:rPr sz="3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PERIOD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66998"/>
            <a:ext cx="8953500" cy="434276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278765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NEGATIVE FEEDBACK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ON THE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PIUITARY</a:t>
            </a:r>
            <a:endParaRPr sz="2400">
              <a:latin typeface="Arial"/>
              <a:cs typeface="Arial"/>
            </a:endParaRPr>
          </a:p>
          <a:p>
            <a:pPr marL="180340">
              <a:lnSpc>
                <a:spcPct val="100000"/>
              </a:lnSpc>
              <a:spcBef>
                <a:spcPts val="580"/>
              </a:spcBef>
            </a:pPr>
            <a:r>
              <a:rPr sz="2400" dirty="0">
                <a:latin typeface="Arial"/>
                <a:cs typeface="Arial"/>
              </a:rPr>
              <a:t>- </a:t>
            </a:r>
            <a:r>
              <a:rPr sz="2400" spc="-5" dirty="0">
                <a:latin typeface="Arial"/>
                <a:cs typeface="Arial"/>
              </a:rPr>
              <a:t>estradiol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inhibin </a:t>
            </a:r>
            <a:r>
              <a:rPr sz="2400" spc="150" dirty="0">
                <a:latin typeface="Arial"/>
                <a:cs typeface="Arial"/>
              </a:rPr>
              <a:t>-ve </a:t>
            </a:r>
            <a:r>
              <a:rPr sz="2400" dirty="0">
                <a:latin typeface="Arial"/>
                <a:cs typeface="Arial"/>
              </a:rPr>
              <a:t>feed </a:t>
            </a:r>
            <a:r>
              <a:rPr sz="2400" spc="-5" dirty="0">
                <a:latin typeface="Arial"/>
                <a:cs typeface="Arial"/>
              </a:rPr>
              <a:t>back </a:t>
            </a:r>
            <a:r>
              <a:rPr sz="2400" dirty="0">
                <a:latin typeface="Arial"/>
                <a:cs typeface="Arial"/>
              </a:rPr>
              <a:t>on </a:t>
            </a:r>
            <a:r>
              <a:rPr sz="2400" spc="-5" dirty="0">
                <a:latin typeface="Arial"/>
                <a:cs typeface="Arial"/>
              </a:rPr>
              <a:t>pituitary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 </a:t>
            </a:r>
            <a:r>
              <a:rPr sz="2400" spc="-5" dirty="0">
                <a:latin typeface="Arial"/>
                <a:cs typeface="Arial"/>
              </a:rPr>
              <a:t>FSH</a:t>
            </a:r>
            <a:endParaRPr sz="2400">
              <a:latin typeface="Arial"/>
              <a:cs typeface="Arial"/>
            </a:endParaRPr>
          </a:p>
          <a:p>
            <a:pPr marL="180340">
              <a:lnSpc>
                <a:spcPct val="100000"/>
              </a:lnSpc>
              <a:spcBef>
                <a:spcPts val="575"/>
              </a:spcBef>
            </a:pPr>
            <a:r>
              <a:rPr sz="2400" spc="-5" dirty="0">
                <a:latin typeface="Arial"/>
                <a:cs typeface="Arial"/>
              </a:rPr>
              <a:t>-This mechanism operating since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childhood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5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278765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POSITIVE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FEEDBACK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ON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PITUITARY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200"/>
              </a:lnSpc>
              <a:spcBef>
                <a:spcPts val="655"/>
              </a:spcBef>
              <a:buChar char="•"/>
              <a:tabLst>
                <a:tab pos="354965" algn="l"/>
                <a:tab pos="355600" algn="l"/>
                <a:tab pos="7978140" algn="l"/>
              </a:tabLst>
            </a:pPr>
            <a:r>
              <a:rPr sz="2400" dirty="0">
                <a:latin typeface="Arial"/>
                <a:cs typeface="Arial"/>
              </a:rPr>
              <a:t>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estradiol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(reaching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threshold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concentration</a:t>
            </a:r>
            <a:r>
              <a:rPr sz="2400" dirty="0">
                <a:latin typeface="Arial"/>
                <a:cs typeface="Arial"/>
              </a:rPr>
              <a:t>)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+</a:t>
            </a:r>
            <a:r>
              <a:rPr sz="2400" spc="-5" dirty="0">
                <a:latin typeface="Arial"/>
                <a:cs typeface="Arial"/>
              </a:rPr>
              <a:t>ve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feed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back  on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pituitary </a:t>
            </a:r>
            <a:r>
              <a:rPr sz="2000" dirty="0">
                <a:latin typeface="Arial"/>
                <a:cs typeface="Arial"/>
              </a:rPr>
              <a:t>(facilitated by low levels of progestrone)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	</a:t>
            </a:r>
            <a:r>
              <a:rPr sz="2400" spc="-5" dirty="0">
                <a:latin typeface="Arial"/>
                <a:cs typeface="Arial"/>
              </a:rPr>
              <a:t>LH  surge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secretion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progestrone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Operates after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puberty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  <a:tabLst>
                <a:tab pos="354965" algn="l"/>
                <a:tab pos="4377690" algn="l"/>
              </a:tabLst>
            </a:pPr>
            <a:r>
              <a:rPr sz="2400" dirty="0">
                <a:latin typeface="Arial"/>
                <a:cs typeface="Arial"/>
              </a:rPr>
              <a:t>•	</a:t>
            </a:r>
            <a:r>
              <a:rPr sz="2400" spc="-5" dirty="0">
                <a:latin typeface="Arial"/>
                <a:cs typeface="Arial"/>
              </a:rPr>
              <a:t>+ve feed back on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pituitary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	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FSH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99285" y="563702"/>
            <a:ext cx="5349875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PREOVULATORY</a:t>
            </a:r>
            <a:r>
              <a:rPr sz="3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PERIOD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3761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LH</a:t>
            </a:r>
            <a:r>
              <a:rPr spc="-20" dirty="0"/>
              <a:t> </a:t>
            </a:r>
            <a:r>
              <a:rPr spc="-5" dirty="0"/>
              <a:t>SURGE</a:t>
            </a:r>
          </a:p>
          <a:p>
            <a:pPr marL="1224915">
              <a:lnSpc>
                <a:spcPct val="100000"/>
              </a:lnSpc>
              <a:spcBef>
                <a:spcPts val="10"/>
              </a:spcBef>
            </a:pPr>
            <a:endParaRPr sz="3500"/>
          </a:p>
          <a:p>
            <a:pPr marL="1580515" indent="-342900">
              <a:lnSpc>
                <a:spcPct val="100000"/>
              </a:lnSpc>
              <a:buChar char="•"/>
              <a:tabLst>
                <a:tab pos="1580515" algn="l"/>
                <a:tab pos="1581150" algn="l"/>
              </a:tabLst>
            </a:pPr>
            <a:r>
              <a:rPr dirty="0"/>
              <a:t>Lasts for </a:t>
            </a:r>
            <a:r>
              <a:rPr spc="-5" dirty="0"/>
              <a:t>48</a:t>
            </a:r>
            <a:r>
              <a:rPr spc="-25" dirty="0"/>
              <a:t> </a:t>
            </a:r>
            <a:r>
              <a:rPr spc="-5" dirty="0"/>
              <a:t>hrs</a:t>
            </a:r>
          </a:p>
          <a:p>
            <a:pPr marL="1580515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1580515" algn="l"/>
                <a:tab pos="1581150" algn="l"/>
              </a:tabLst>
            </a:pPr>
            <a:r>
              <a:rPr spc="-5" dirty="0"/>
              <a:t>Ovulation occurs </a:t>
            </a:r>
            <a:r>
              <a:rPr dirty="0"/>
              <a:t>after </a:t>
            </a:r>
            <a:r>
              <a:rPr spc="-5" dirty="0"/>
              <a:t>36</a:t>
            </a:r>
            <a:r>
              <a:rPr dirty="0"/>
              <a:t> </a:t>
            </a:r>
            <a:r>
              <a:rPr spc="-5" dirty="0"/>
              <a:t>hrs</a:t>
            </a:r>
          </a:p>
          <a:p>
            <a:pPr marL="1580515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1580515" algn="l"/>
                <a:tab pos="1581150" algn="l"/>
              </a:tabLst>
            </a:pPr>
            <a:r>
              <a:rPr spc="-5" dirty="0"/>
              <a:t>Accompanied by rapid fall in estradiol</a:t>
            </a:r>
            <a:r>
              <a:rPr spc="100" dirty="0"/>
              <a:t> </a:t>
            </a:r>
            <a:r>
              <a:rPr spc="-5" dirty="0"/>
              <a:t>level</a:t>
            </a:r>
          </a:p>
          <a:p>
            <a:pPr marL="1580515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1580515" algn="l"/>
                <a:tab pos="1581150" algn="l"/>
              </a:tabLst>
            </a:pPr>
            <a:r>
              <a:rPr spc="-5" dirty="0"/>
              <a:t>Triggers </a:t>
            </a:r>
            <a:r>
              <a:rPr dirty="0"/>
              <a:t>the resumption of</a:t>
            </a:r>
            <a:r>
              <a:rPr spc="-20" dirty="0"/>
              <a:t> </a:t>
            </a:r>
            <a:r>
              <a:rPr spc="-5" dirty="0"/>
              <a:t>meiosis</a:t>
            </a:r>
          </a:p>
          <a:p>
            <a:pPr marL="1580515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1580515" algn="l"/>
                <a:tab pos="1581150" algn="l"/>
              </a:tabLst>
            </a:pPr>
            <a:r>
              <a:rPr dirty="0"/>
              <a:t>Affects </a:t>
            </a:r>
            <a:r>
              <a:rPr spc="-5" dirty="0"/>
              <a:t>follicular wall </a:t>
            </a:r>
            <a:r>
              <a:rPr spc="615" dirty="0"/>
              <a:t></a:t>
            </a:r>
            <a:r>
              <a:rPr spc="75" dirty="0"/>
              <a:t> </a:t>
            </a:r>
            <a:r>
              <a:rPr spc="-5" dirty="0"/>
              <a:t>follicular rupture</a:t>
            </a:r>
          </a:p>
          <a:p>
            <a:pPr marL="1580515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1580515" algn="l"/>
                <a:tab pos="1581150" algn="l"/>
              </a:tabLst>
            </a:pPr>
            <a:r>
              <a:rPr spc="-5" dirty="0"/>
              <a:t>Granulosa</a:t>
            </a:r>
            <a:r>
              <a:rPr spc="15" dirty="0"/>
              <a:t> </a:t>
            </a:r>
            <a:r>
              <a:rPr spc="-5" dirty="0"/>
              <a:t>cells</a:t>
            </a:r>
            <a:r>
              <a:rPr spc="25" dirty="0"/>
              <a:t> </a:t>
            </a:r>
            <a:r>
              <a:rPr spc="615" dirty="0"/>
              <a:t></a:t>
            </a:r>
            <a:r>
              <a:rPr spc="5" dirty="0"/>
              <a:t> </a:t>
            </a:r>
            <a:r>
              <a:rPr spc="-5" dirty="0"/>
              <a:t>lutenization</a:t>
            </a:r>
            <a:r>
              <a:rPr spc="50" dirty="0"/>
              <a:t> </a:t>
            </a:r>
            <a:r>
              <a:rPr spc="615" dirty="0"/>
              <a:t></a:t>
            </a:r>
            <a:r>
              <a:rPr spc="5" dirty="0"/>
              <a:t> </a:t>
            </a:r>
            <a:r>
              <a:rPr spc="-145" dirty="0"/>
              <a:t>progestrone  </a:t>
            </a:r>
            <a:r>
              <a:rPr spc="-5" dirty="0"/>
              <a:t>synthesis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51961" y="289052"/>
            <a:ext cx="2518410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OVULATION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738629"/>
            <a:ext cx="8369934" cy="5074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4180" indent="-411480">
              <a:lnSpc>
                <a:spcPct val="100000"/>
              </a:lnSpc>
              <a:spcBef>
                <a:spcPts val="100"/>
              </a:spcBef>
              <a:buSzPct val="83333"/>
              <a:buChar char="•"/>
              <a:tabLst>
                <a:tab pos="423545" algn="l"/>
                <a:tab pos="424180" algn="l"/>
              </a:tabLst>
            </a:pP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dominant follicle protrudes </a:t>
            </a:r>
            <a:r>
              <a:rPr sz="2400" dirty="0">
                <a:latin typeface="Arial"/>
                <a:cs typeface="Arial"/>
              </a:rPr>
              <a:t>from the </a:t>
            </a:r>
            <a:r>
              <a:rPr sz="2400" spc="-5" dirty="0">
                <a:latin typeface="Arial"/>
                <a:cs typeface="Arial"/>
              </a:rPr>
              <a:t>ovarian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cortex</a:t>
            </a:r>
            <a:endParaRPr sz="2400">
              <a:latin typeface="Arial"/>
              <a:cs typeface="Arial"/>
            </a:endParaRPr>
          </a:p>
          <a:p>
            <a:pPr marL="349250" marR="348615" indent="-337185">
              <a:lnSpc>
                <a:spcPct val="100000"/>
              </a:lnSpc>
              <a:buFont typeface="Arial"/>
              <a:buChar char="•"/>
              <a:tabLst>
                <a:tab pos="437515" algn="l"/>
                <a:tab pos="438150" algn="l"/>
              </a:tabLst>
            </a:pPr>
            <a:r>
              <a:rPr dirty="0"/>
              <a:t>	</a:t>
            </a:r>
            <a:r>
              <a:rPr sz="2400" dirty="0">
                <a:latin typeface="Arial"/>
                <a:cs typeface="Arial"/>
              </a:rPr>
              <a:t>Gentle </a:t>
            </a:r>
            <a:r>
              <a:rPr sz="2400" spc="-5" dirty="0">
                <a:latin typeface="Arial"/>
                <a:cs typeface="Arial"/>
              </a:rPr>
              <a:t>release </a:t>
            </a:r>
            <a:r>
              <a:rPr sz="2400" dirty="0">
                <a:latin typeface="Arial"/>
                <a:cs typeface="Arial"/>
              </a:rPr>
              <a:t>of the oocyte </a:t>
            </a:r>
            <a:r>
              <a:rPr sz="2400" spc="-5" dirty="0">
                <a:latin typeface="Arial"/>
                <a:cs typeface="Arial"/>
              </a:rPr>
              <a:t>surrounded by the cumulus  granulosa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cells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har char="•"/>
            </a:pP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Mechanism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follicular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rupture</a:t>
            </a:r>
            <a:endParaRPr sz="2400">
              <a:latin typeface="Arial"/>
              <a:cs typeface="Arial"/>
            </a:endParaRPr>
          </a:p>
          <a:p>
            <a:pPr marL="94615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1- Follicular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pressure</a:t>
            </a:r>
            <a:endParaRPr sz="2400">
              <a:latin typeface="Arial"/>
              <a:cs typeface="Arial"/>
            </a:endParaRPr>
          </a:p>
          <a:p>
            <a:pPr marL="431800" marR="7620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Changes in composition </a:t>
            </a:r>
            <a:r>
              <a:rPr sz="2400" dirty="0">
                <a:latin typeface="Arial"/>
                <a:cs typeface="Arial"/>
              </a:rPr>
              <a:t>of the </a:t>
            </a:r>
            <a:r>
              <a:rPr sz="2400" spc="-5" dirty="0">
                <a:latin typeface="Arial"/>
                <a:cs typeface="Arial"/>
              </a:rPr>
              <a:t>antral fluid </a:t>
            </a:r>
            <a:r>
              <a:rPr sz="2400" spc="615" dirty="0">
                <a:latin typeface="Arial"/>
                <a:cs typeface="Arial"/>
              </a:rPr>
              <a:t> </a:t>
            </a:r>
            <a:r>
              <a:rPr sz="2400" dirty="0">
                <a:latin typeface="Arial"/>
                <a:cs typeface="Arial"/>
              </a:rPr>
              <a:t> </a:t>
            </a:r>
            <a:r>
              <a:rPr sz="2400" spc="-5" dirty="0">
                <a:latin typeface="Arial"/>
                <a:cs typeface="Arial"/>
              </a:rPr>
              <a:t>colloid  osmotic pressure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Arial"/>
                <a:cs typeface="Arial"/>
              </a:rPr>
              <a:t>2-Enzymatic </a:t>
            </a:r>
            <a:r>
              <a:rPr sz="2400" dirty="0">
                <a:latin typeface="Arial"/>
                <a:cs typeface="Arial"/>
              </a:rPr>
              <a:t>rupture of the </a:t>
            </a:r>
            <a:r>
              <a:rPr sz="2400" spc="-5" dirty="0">
                <a:latin typeface="Arial"/>
                <a:cs typeface="Arial"/>
              </a:rPr>
              <a:t>follicular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wall</a:t>
            </a:r>
            <a:endParaRPr sz="2400">
              <a:latin typeface="Arial"/>
              <a:cs typeface="Arial"/>
            </a:endParaRPr>
          </a:p>
          <a:p>
            <a:pPr marL="355600" marR="35560" indent="76200">
              <a:lnSpc>
                <a:spcPts val="2300"/>
              </a:lnSpc>
              <a:spcBef>
                <a:spcPts val="560"/>
              </a:spcBef>
            </a:pPr>
            <a:r>
              <a:rPr sz="2400" spc="-5" dirty="0">
                <a:latin typeface="Arial"/>
                <a:cs typeface="Arial"/>
              </a:rPr>
              <a:t>LH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&amp;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FSH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granulosa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cells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production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145" dirty="0">
                <a:latin typeface="Arial"/>
                <a:cs typeface="Arial"/>
              </a:rPr>
              <a:t>plasminogen  </a:t>
            </a:r>
            <a:r>
              <a:rPr sz="2400" spc="-5" dirty="0">
                <a:latin typeface="Arial"/>
                <a:cs typeface="Arial"/>
              </a:rPr>
              <a:t>activator</a:t>
            </a:r>
            <a:endParaRPr sz="2400">
              <a:latin typeface="Arial"/>
              <a:cs typeface="Arial"/>
            </a:endParaRPr>
          </a:p>
          <a:p>
            <a:pPr marL="349250" marR="5080" indent="-254635">
              <a:lnSpc>
                <a:spcPct val="100000"/>
              </a:lnSpc>
              <a:spcBef>
                <a:spcPts val="25"/>
              </a:spcBef>
            </a:pP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5" dirty="0">
                <a:latin typeface="Arial"/>
                <a:cs typeface="Arial"/>
              </a:rPr>
              <a:t> plasmin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 </a:t>
            </a:r>
            <a:r>
              <a:rPr sz="2400" spc="-5" dirty="0">
                <a:latin typeface="Arial"/>
                <a:cs typeface="Arial"/>
              </a:rPr>
              <a:t>fibrinolytic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activity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breake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down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F.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wall  LH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5" dirty="0">
                <a:latin typeface="Arial"/>
                <a:cs typeface="Arial"/>
              </a:rPr>
              <a:t> prostglandin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plasminogen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activator</a:t>
            </a:r>
            <a:endParaRPr sz="2400">
              <a:latin typeface="Arial"/>
              <a:cs typeface="Arial"/>
            </a:endParaRPr>
          </a:p>
          <a:p>
            <a:pPr marL="768350">
              <a:lnSpc>
                <a:spcPct val="100000"/>
              </a:lnSpc>
            </a:pP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PG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F2α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lysosomes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under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follicular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wall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54273" y="610946"/>
            <a:ext cx="3237865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LUTEAL</a:t>
            </a:r>
            <a:r>
              <a:rPr sz="3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PHASE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67002"/>
            <a:ext cx="7071995" cy="4561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LASTS 14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days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latin typeface="Arial"/>
                <a:cs typeface="Arial"/>
              </a:rPr>
              <a:t>FORMATION OF THE </a:t>
            </a:r>
            <a:r>
              <a:rPr sz="2400" spc="-5" dirty="0">
                <a:latin typeface="Arial"/>
                <a:cs typeface="Arial"/>
              </a:rPr>
              <a:t>CORPUS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LUTEUM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950">
              <a:latin typeface="Arial"/>
              <a:cs typeface="Arial"/>
            </a:endParaRPr>
          </a:p>
          <a:p>
            <a:pPr marL="355600" marR="5080" indent="-342900">
              <a:lnSpc>
                <a:spcPts val="2300"/>
              </a:lnSpc>
              <a:buFont typeface="Arial"/>
              <a:buChar char="•"/>
              <a:tabLst>
                <a:tab pos="437515" algn="l"/>
                <a:tab pos="438150" algn="l"/>
              </a:tabLst>
            </a:pPr>
            <a:r>
              <a:rPr dirty="0"/>
              <a:t>	</a:t>
            </a:r>
            <a:r>
              <a:rPr sz="2400" dirty="0">
                <a:latin typeface="Arial"/>
                <a:cs typeface="Arial"/>
              </a:rPr>
              <a:t>After </a:t>
            </a:r>
            <a:r>
              <a:rPr sz="2400" spc="-5" dirty="0">
                <a:latin typeface="Arial"/>
                <a:cs typeface="Arial"/>
              </a:rPr>
              <a:t>ovulation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point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rupture in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follicular  wall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seals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Char char="•"/>
            </a:pPr>
            <a:endParaRPr sz="3000">
              <a:latin typeface="Arial"/>
              <a:cs typeface="Arial"/>
            </a:endParaRPr>
          </a:p>
          <a:p>
            <a:pPr marL="355600" marR="471805" indent="-342900">
              <a:lnSpc>
                <a:spcPts val="2300"/>
              </a:lnSpc>
              <a:buFont typeface="Arial"/>
              <a:buChar char="•"/>
              <a:tabLst>
                <a:tab pos="437515" algn="l"/>
                <a:tab pos="438150" algn="l"/>
              </a:tabLst>
            </a:pPr>
            <a:r>
              <a:rPr dirty="0"/>
              <a:t>	</a:t>
            </a:r>
            <a:r>
              <a:rPr sz="2400" spc="-5" dirty="0">
                <a:latin typeface="Arial"/>
                <a:cs typeface="Arial"/>
              </a:rPr>
              <a:t>Vascular capillaries </a:t>
            </a:r>
            <a:r>
              <a:rPr sz="2400" dirty="0">
                <a:latin typeface="Arial"/>
                <a:cs typeface="Arial"/>
              </a:rPr>
              <a:t>cross the </a:t>
            </a:r>
            <a:r>
              <a:rPr sz="2400" spc="-5" dirty="0">
                <a:latin typeface="Arial"/>
                <a:cs typeface="Arial"/>
              </a:rPr>
              <a:t>basement  membrane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grow into the granulosa cells </a:t>
            </a:r>
            <a:r>
              <a:rPr sz="2400" spc="295" dirty="0">
                <a:latin typeface="Arial"/>
                <a:cs typeface="Arial"/>
              </a:rPr>
              <a:t> </a:t>
            </a:r>
            <a:r>
              <a:rPr sz="2400" spc="-5" dirty="0">
                <a:latin typeface="Arial"/>
                <a:cs typeface="Arial"/>
              </a:rPr>
              <a:t>availability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LDL-cholestrole</a:t>
            </a:r>
            <a:endParaRPr sz="2400">
              <a:latin typeface="Arial"/>
              <a:cs typeface="Arial"/>
            </a:endParaRPr>
          </a:p>
          <a:p>
            <a:pPr marL="180340">
              <a:lnSpc>
                <a:spcPct val="100000"/>
              </a:lnSpc>
              <a:spcBef>
                <a:spcPts val="30"/>
              </a:spcBef>
            </a:pPr>
            <a:r>
              <a:rPr sz="2400" spc="-5" dirty="0">
                <a:latin typeface="Arial"/>
                <a:cs typeface="Arial"/>
              </a:rPr>
              <a:t>LH </a:t>
            </a:r>
            <a:r>
              <a:rPr sz="2400" spc="300" dirty="0">
                <a:latin typeface="Arial"/>
                <a:cs typeface="Arial"/>
              </a:rPr>
              <a:t> </a:t>
            </a:r>
            <a:r>
              <a:rPr sz="2400" spc="-5" dirty="0">
                <a:latin typeface="Arial"/>
                <a:cs typeface="Arial"/>
              </a:rPr>
              <a:t>LDL binding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2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receptors</a:t>
            </a:r>
            <a:endParaRPr sz="2400">
              <a:latin typeface="Arial"/>
              <a:cs typeface="Arial"/>
            </a:endParaRPr>
          </a:p>
          <a:p>
            <a:pPr marL="598805">
              <a:lnSpc>
                <a:spcPct val="100000"/>
              </a:lnSpc>
            </a:pPr>
            <a:r>
              <a:rPr sz="2400" spc="300" dirty="0">
                <a:latin typeface="Arial"/>
                <a:cs typeface="Arial"/>
              </a:rPr>
              <a:t> </a:t>
            </a:r>
            <a:r>
              <a:rPr sz="2400" spc="-5" dirty="0">
                <a:latin typeface="Arial"/>
                <a:cs typeface="Arial"/>
              </a:rPr>
              <a:t>3α </a:t>
            </a:r>
            <a:r>
              <a:rPr sz="2400" dirty="0">
                <a:latin typeface="Arial"/>
                <a:cs typeface="Arial"/>
              </a:rPr>
              <a:t>OH </a:t>
            </a:r>
            <a:r>
              <a:rPr sz="2400" spc="-5" dirty="0">
                <a:latin typeface="Arial"/>
                <a:cs typeface="Arial"/>
              </a:rPr>
              <a:t>steroid dehydrogenase</a:t>
            </a:r>
            <a:r>
              <a:rPr sz="2400" spc="-2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activity</a:t>
            </a:r>
            <a:endParaRPr sz="2400">
              <a:latin typeface="Arial"/>
              <a:cs typeface="Arial"/>
            </a:endParaRPr>
          </a:p>
          <a:p>
            <a:pPr marL="598805">
              <a:lnSpc>
                <a:spcPct val="100000"/>
              </a:lnSpc>
            </a:pPr>
            <a:r>
              <a:rPr sz="2400" spc="300" dirty="0">
                <a:latin typeface="Arial"/>
                <a:cs typeface="Arial"/>
              </a:rPr>
              <a:t>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progestrone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25621" y="289052"/>
            <a:ext cx="3235960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LUTEAL</a:t>
            </a:r>
            <a:r>
              <a:rPr sz="3400" b="0" spc="-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PHASE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67002"/>
            <a:ext cx="7164705" cy="4561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Marked </a:t>
            </a:r>
            <a:r>
              <a:rPr sz="2400" dirty="0">
                <a:latin typeface="Arial"/>
                <a:cs typeface="Arial"/>
              </a:rPr>
              <a:t> </a:t>
            </a:r>
            <a:r>
              <a:rPr sz="2400" spc="-5" dirty="0">
                <a:latin typeface="Arial"/>
                <a:cs typeface="Arial"/>
              </a:rPr>
              <a:t>in progestrone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secretion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Progestrone </a:t>
            </a:r>
            <a:r>
              <a:rPr sz="2400" dirty="0">
                <a:latin typeface="Arial"/>
                <a:cs typeface="Arial"/>
              </a:rPr>
              <a:t>actions:</a:t>
            </a:r>
            <a:endParaRPr sz="2400">
              <a:latin typeface="Arial"/>
              <a:cs typeface="Arial"/>
            </a:endParaRPr>
          </a:p>
          <a:p>
            <a:pPr marL="2114550" marR="124460" indent="-8255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-suppress follicular maturation on </a:t>
            </a:r>
            <a:r>
              <a:rPr sz="2400" dirty="0">
                <a:latin typeface="Arial"/>
                <a:cs typeface="Arial"/>
              </a:rPr>
              <a:t>the  </a:t>
            </a:r>
            <a:r>
              <a:rPr sz="2400" spc="-5" dirty="0">
                <a:latin typeface="Arial"/>
                <a:cs typeface="Arial"/>
              </a:rPr>
              <a:t>ipsilateral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ovary</a:t>
            </a:r>
            <a:endParaRPr sz="2400">
              <a:latin typeface="Arial"/>
              <a:cs typeface="Arial"/>
            </a:endParaRPr>
          </a:p>
          <a:p>
            <a:pPr marL="1946910">
              <a:lnSpc>
                <a:spcPts val="2590"/>
              </a:lnSpc>
            </a:pPr>
            <a:r>
              <a:rPr sz="2400" spc="-5" dirty="0">
                <a:latin typeface="Arial"/>
                <a:cs typeface="Arial"/>
              </a:rPr>
              <a:t>-thermogenic </a:t>
            </a:r>
            <a:r>
              <a:rPr sz="2400" dirty="0">
                <a:latin typeface="Arial"/>
                <a:cs typeface="Arial"/>
              </a:rPr>
              <a:t>activity </a:t>
            </a:r>
            <a:r>
              <a:rPr sz="2400" spc="300" dirty="0">
                <a:latin typeface="Arial"/>
                <a:cs typeface="Arial"/>
              </a:rPr>
              <a:t> </a:t>
            </a:r>
            <a:r>
              <a:rPr sz="2400" spc="-5" dirty="0">
                <a:latin typeface="Arial"/>
                <a:cs typeface="Arial"/>
              </a:rPr>
              <a:t>basal</a:t>
            </a:r>
            <a:r>
              <a:rPr sz="2400" spc="-2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body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ts val="2590"/>
              </a:lnSpc>
            </a:pPr>
            <a:r>
              <a:rPr sz="2400" spc="-5" dirty="0">
                <a:latin typeface="Arial"/>
                <a:cs typeface="Arial"/>
              </a:rPr>
              <a:t>temp</a:t>
            </a:r>
            <a:endParaRPr sz="2400">
              <a:latin typeface="Arial"/>
              <a:cs typeface="Arial"/>
            </a:endParaRPr>
          </a:p>
          <a:p>
            <a:pPr marL="194691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Arial"/>
                <a:cs typeface="Arial"/>
              </a:rPr>
              <a:t>-endometrial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maturation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Progestrone peak 8 days </a:t>
            </a:r>
            <a:r>
              <a:rPr sz="2400" dirty="0">
                <a:latin typeface="Arial"/>
                <a:cs typeface="Arial"/>
              </a:rPr>
              <a:t>after </a:t>
            </a:r>
            <a:r>
              <a:rPr sz="2400" spc="-5" dirty="0">
                <a:latin typeface="Arial"/>
                <a:cs typeface="Arial"/>
              </a:rPr>
              <a:t>ovulation (D22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MC)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Corpus luteum is sustained by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LH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ts val="2595"/>
              </a:lnSpc>
              <a:buChar char="•"/>
              <a:tabLst>
                <a:tab pos="354965" algn="l"/>
                <a:tab pos="355600" algn="l"/>
                <a:tab pos="5810250" algn="l"/>
              </a:tabLst>
            </a:pPr>
            <a:r>
              <a:rPr sz="2400" dirty="0">
                <a:latin typeface="Arial"/>
                <a:cs typeface="Arial"/>
              </a:rPr>
              <a:t>It </a:t>
            </a:r>
            <a:r>
              <a:rPr sz="2400" spc="-5" dirty="0">
                <a:latin typeface="Arial"/>
                <a:cs typeface="Arial"/>
              </a:rPr>
              <a:t>looses </a:t>
            </a:r>
            <a:r>
              <a:rPr sz="2400" dirty="0">
                <a:latin typeface="Arial"/>
                <a:cs typeface="Arial"/>
              </a:rPr>
              <a:t>its </a:t>
            </a:r>
            <a:r>
              <a:rPr sz="2400" spc="-5" dirty="0">
                <a:latin typeface="Arial"/>
                <a:cs typeface="Arial"/>
              </a:rPr>
              <a:t>sensitivity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gonadotropins	</a:t>
            </a:r>
            <a:r>
              <a:rPr sz="2400" spc="615" dirty="0">
                <a:latin typeface="Arial"/>
                <a:cs typeface="Arial"/>
              </a:rPr>
              <a:t>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ts val="2595"/>
              </a:lnSpc>
            </a:pPr>
            <a:r>
              <a:rPr sz="2400" spc="-5" dirty="0">
                <a:latin typeface="Arial"/>
                <a:cs typeface="Arial"/>
              </a:rPr>
              <a:t>luteolysis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endParaRPr sz="2400">
              <a:latin typeface="Arial"/>
              <a:cs typeface="Arial"/>
            </a:endParaRPr>
          </a:p>
          <a:p>
            <a:pPr marL="355600" marR="27940" indent="-6350">
              <a:lnSpc>
                <a:spcPts val="2300"/>
              </a:lnSpc>
              <a:spcBef>
                <a:spcPts val="560"/>
              </a:spcBef>
            </a:pPr>
            <a:r>
              <a:rPr sz="2400" spc="-95" dirty="0">
                <a:latin typeface="Arial"/>
                <a:cs typeface="Arial"/>
              </a:rPr>
              <a:t>estrogen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progestrone level </a:t>
            </a:r>
            <a:r>
              <a:rPr sz="2400" spc="615" dirty="0">
                <a:latin typeface="Arial"/>
                <a:cs typeface="Arial"/>
              </a:rPr>
              <a:t> </a:t>
            </a:r>
            <a:r>
              <a:rPr sz="2400" spc="-5" dirty="0">
                <a:latin typeface="Arial"/>
                <a:cs typeface="Arial"/>
              </a:rPr>
              <a:t>desquamation </a:t>
            </a:r>
            <a:r>
              <a:rPr sz="2400" dirty="0">
                <a:latin typeface="Arial"/>
                <a:cs typeface="Arial"/>
              </a:rPr>
              <a:t>of  the </a:t>
            </a:r>
            <a:r>
              <a:rPr sz="2400" spc="-5" dirty="0">
                <a:latin typeface="Arial"/>
                <a:cs typeface="Arial"/>
              </a:rPr>
              <a:t>endometrium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“menses”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54273" y="563702"/>
            <a:ext cx="3237865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LUTEAL</a:t>
            </a:r>
            <a:r>
              <a:rPr sz="3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400" b="0" spc="-5" dirty="0">
                <a:solidFill>
                  <a:srgbClr val="000000"/>
                </a:solidFill>
                <a:latin typeface="Arial"/>
                <a:cs typeface="Arial"/>
              </a:rPr>
              <a:t>PHASE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5965" y="1881315"/>
            <a:ext cx="7720965" cy="178181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estrogen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progestrone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 </a:t>
            </a:r>
            <a:r>
              <a:rPr sz="2400" spc="-10" dirty="0">
                <a:latin typeface="Arial"/>
                <a:cs typeface="Arial"/>
              </a:rPr>
              <a:t>FSH </a:t>
            </a:r>
            <a:r>
              <a:rPr sz="2400" dirty="0">
                <a:latin typeface="Arial"/>
                <a:cs typeface="Arial"/>
              </a:rPr>
              <a:t>&amp;LH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new cycle </a:t>
            </a:r>
            <a:r>
              <a:rPr sz="2400" dirty="0">
                <a:latin typeface="Arial"/>
                <a:cs typeface="Arial"/>
              </a:rPr>
              <a:t>stars </a:t>
            </a:r>
            <a:r>
              <a:rPr sz="2400" spc="-5" dirty="0">
                <a:latin typeface="Arial"/>
                <a:cs typeface="Arial"/>
              </a:rPr>
              <a:t>with the beginning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menses</a:t>
            </a:r>
            <a:endParaRPr sz="2400">
              <a:latin typeface="Arial"/>
              <a:cs typeface="Arial"/>
            </a:endParaRPr>
          </a:p>
          <a:p>
            <a:pPr marL="349250" marR="5080" indent="-337185">
              <a:lnSpc>
                <a:spcPct val="12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If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pregnancy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occurs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hCG</a:t>
            </a:r>
            <a:r>
              <a:rPr sz="2400" spc="-5" dirty="0">
                <a:latin typeface="Arial"/>
                <a:cs typeface="Arial"/>
              </a:rPr>
              <a:t> secreation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-5" dirty="0">
                <a:latin typeface="Arial"/>
                <a:cs typeface="Arial"/>
              </a:rPr>
              <a:t> maintain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05" dirty="0">
                <a:latin typeface="Arial"/>
                <a:cs typeface="Arial"/>
              </a:rPr>
              <a:t>the  </a:t>
            </a:r>
            <a:r>
              <a:rPr sz="2400" spc="-5" dirty="0">
                <a:latin typeface="Arial"/>
                <a:cs typeface="Arial"/>
              </a:rPr>
              <a:t>corpus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luteum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2310" rIns="0" bIns="0" rtlCol="0">
            <a:spAutoFit/>
          </a:bodyPr>
          <a:lstStyle/>
          <a:p>
            <a:pPr marL="2430780" marR="5080" indent="-1744980">
              <a:lnSpc>
                <a:spcPct val="100000"/>
              </a:lnSpc>
              <a:spcBef>
                <a:spcPts val="100"/>
              </a:spcBef>
            </a:pPr>
            <a:r>
              <a:rPr sz="3000" b="0" dirty="0">
                <a:solidFill>
                  <a:srgbClr val="000000"/>
                </a:solidFill>
                <a:latin typeface="Arial"/>
                <a:cs typeface="Arial"/>
              </a:rPr>
              <a:t>ENDOMETRIAL CHANGES DURING</a:t>
            </a:r>
            <a:r>
              <a:rPr sz="3000" b="0" spc="-1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0" dirty="0">
                <a:solidFill>
                  <a:srgbClr val="000000"/>
                </a:solidFill>
                <a:latin typeface="Arial"/>
                <a:cs typeface="Arial"/>
              </a:rPr>
              <a:t>THE  MENSTRUAL</a:t>
            </a:r>
            <a:r>
              <a:rPr sz="30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000" b="0" dirty="0">
                <a:solidFill>
                  <a:srgbClr val="000000"/>
                </a:solidFill>
                <a:latin typeface="Arial"/>
                <a:cs typeface="Arial"/>
              </a:rPr>
              <a:t>CYCLE</a:t>
            </a:r>
            <a:endParaRPr sz="3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4642" y="1881315"/>
            <a:ext cx="7826375" cy="3977004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83845" indent="-271780">
              <a:lnSpc>
                <a:spcPct val="100000"/>
              </a:lnSpc>
              <a:spcBef>
                <a:spcPts val="675"/>
              </a:spcBef>
              <a:buSzPct val="95833"/>
              <a:buAutoNum type="arabicPlain"/>
              <a:tabLst>
                <a:tab pos="284480" algn="l"/>
              </a:tabLst>
            </a:pPr>
            <a:r>
              <a:rPr sz="2400" spc="-5" dirty="0">
                <a:latin typeface="Arial"/>
                <a:cs typeface="Arial"/>
              </a:rPr>
              <a:t>Basal layer </a:t>
            </a:r>
            <a:r>
              <a:rPr sz="2400" dirty="0">
                <a:latin typeface="Arial"/>
                <a:cs typeface="Arial"/>
              </a:rPr>
              <a:t>of the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endometrium</a:t>
            </a:r>
            <a:endParaRPr sz="2400">
              <a:latin typeface="Arial"/>
              <a:cs typeface="Arial"/>
            </a:endParaRPr>
          </a:p>
          <a:p>
            <a:pPr marL="1442085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Arial"/>
                <a:cs typeface="Arial"/>
              </a:rPr>
              <a:t>-Adjacent </a:t>
            </a:r>
            <a:r>
              <a:rPr sz="2400" dirty="0">
                <a:latin typeface="Arial"/>
                <a:cs typeface="Arial"/>
              </a:rPr>
              <a:t>to the </a:t>
            </a:r>
            <a:r>
              <a:rPr sz="2400" spc="-5" dirty="0">
                <a:latin typeface="Arial"/>
                <a:cs typeface="Arial"/>
              </a:rPr>
              <a:t>myometrium</a:t>
            </a:r>
            <a:endParaRPr sz="2400">
              <a:latin typeface="Arial"/>
              <a:cs typeface="Arial"/>
            </a:endParaRPr>
          </a:p>
          <a:p>
            <a:pPr marL="1442085">
              <a:lnSpc>
                <a:spcPct val="100000"/>
              </a:lnSpc>
              <a:spcBef>
                <a:spcPts val="575"/>
              </a:spcBef>
            </a:pPr>
            <a:r>
              <a:rPr sz="2400" spc="-5" dirty="0">
                <a:latin typeface="Arial"/>
                <a:cs typeface="Arial"/>
              </a:rPr>
              <a:t>-Unresponsive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hormonal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stimulation</a:t>
            </a:r>
            <a:endParaRPr sz="2400">
              <a:latin typeface="Arial"/>
              <a:cs typeface="Arial"/>
            </a:endParaRPr>
          </a:p>
          <a:p>
            <a:pPr marL="1442085">
              <a:lnSpc>
                <a:spcPct val="100000"/>
              </a:lnSpc>
              <a:spcBef>
                <a:spcPts val="575"/>
              </a:spcBef>
            </a:pPr>
            <a:r>
              <a:rPr sz="2400" spc="-5" dirty="0">
                <a:latin typeface="Arial"/>
                <a:cs typeface="Arial"/>
              </a:rPr>
              <a:t>-Remains intact throughout </a:t>
            </a:r>
            <a:r>
              <a:rPr sz="2400" dirty="0">
                <a:latin typeface="Arial"/>
                <a:cs typeface="Arial"/>
              </a:rPr>
              <a:t>the menstrual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cycle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000">
              <a:latin typeface="Arial"/>
              <a:cs typeface="Arial"/>
            </a:endParaRPr>
          </a:p>
          <a:p>
            <a:pPr marL="180340" marR="2673350" indent="-167640">
              <a:lnSpc>
                <a:spcPct val="120000"/>
              </a:lnSpc>
              <a:spcBef>
                <a:spcPts val="5"/>
              </a:spcBef>
              <a:buSzPct val="95833"/>
              <a:buAutoNum type="arabicPlain" startAt="2"/>
              <a:tabLst>
                <a:tab pos="284480" algn="l"/>
              </a:tabLst>
            </a:pPr>
            <a:r>
              <a:rPr sz="2400" spc="-5" dirty="0">
                <a:latin typeface="Arial"/>
                <a:cs typeface="Arial"/>
              </a:rPr>
              <a:t>Functional layer </a:t>
            </a:r>
            <a:r>
              <a:rPr sz="2400" dirty="0">
                <a:latin typeface="Arial"/>
                <a:cs typeface="Arial"/>
              </a:rPr>
              <a:t>of the </a:t>
            </a:r>
            <a:r>
              <a:rPr sz="2400" spc="-5" dirty="0">
                <a:latin typeface="Arial"/>
                <a:cs typeface="Arial"/>
              </a:rPr>
              <a:t>endometrium  Composed </a:t>
            </a:r>
            <a:r>
              <a:rPr sz="2400" dirty="0">
                <a:latin typeface="Arial"/>
                <a:cs typeface="Arial"/>
              </a:rPr>
              <a:t>of two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layers:</a:t>
            </a:r>
            <a:endParaRPr sz="2400">
              <a:latin typeface="Arial"/>
              <a:cs typeface="Arial"/>
            </a:endParaRPr>
          </a:p>
          <a:p>
            <a:pPr marL="3041015">
              <a:lnSpc>
                <a:spcPct val="100000"/>
              </a:lnSpc>
              <a:spcBef>
                <a:spcPts val="575"/>
              </a:spcBef>
              <a:tabLst>
                <a:tab pos="3971925" algn="l"/>
              </a:tabLst>
            </a:pPr>
            <a:r>
              <a:rPr sz="2400" spc="-5" dirty="0">
                <a:latin typeface="Arial"/>
                <a:cs typeface="Arial"/>
              </a:rPr>
              <a:t>-zona	compacta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superficial</a:t>
            </a:r>
            <a:endParaRPr sz="2400">
              <a:latin typeface="Arial"/>
              <a:cs typeface="Arial"/>
            </a:endParaRPr>
          </a:p>
          <a:p>
            <a:pPr marL="3041015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Arial"/>
                <a:cs typeface="Arial"/>
              </a:rPr>
              <a:t>-Spongiosum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layer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64915" marR="5080" indent="-3496945">
              <a:lnSpc>
                <a:spcPct val="100000"/>
              </a:lnSpc>
              <a:spcBef>
                <a:spcPts val="95"/>
              </a:spcBef>
            </a:pPr>
            <a:r>
              <a:rPr sz="2500" b="0" spc="-5" dirty="0">
                <a:solidFill>
                  <a:srgbClr val="000000"/>
                </a:solidFill>
                <a:latin typeface="Arial"/>
                <a:cs typeface="Arial"/>
              </a:rPr>
              <a:t>ENDOMETRIAL CHANGES DURING THE MENSTRUAL  CYCLE</a:t>
            </a:r>
            <a:endParaRPr sz="25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744116"/>
            <a:ext cx="7080884" cy="445198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261620" indent="-249554">
              <a:lnSpc>
                <a:spcPct val="100000"/>
              </a:lnSpc>
              <a:spcBef>
                <a:spcPts val="365"/>
              </a:spcBef>
              <a:buSzPct val="95454"/>
              <a:buAutoNum type="arabicPlain"/>
              <a:tabLst>
                <a:tab pos="262255" algn="l"/>
              </a:tabLst>
            </a:pPr>
            <a:r>
              <a:rPr sz="2200" spc="-5" dirty="0">
                <a:latin typeface="Arial"/>
                <a:cs typeface="Arial"/>
              </a:rPr>
              <a:t>Follicular /proliferative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phase</a:t>
            </a:r>
            <a:endParaRPr sz="2200">
              <a:latin typeface="Arial"/>
              <a:cs typeface="Arial"/>
            </a:endParaRPr>
          </a:p>
          <a:p>
            <a:pPr marL="166370">
              <a:lnSpc>
                <a:spcPct val="100000"/>
              </a:lnSpc>
              <a:spcBef>
                <a:spcPts val="260"/>
              </a:spcBef>
            </a:pPr>
            <a:r>
              <a:rPr sz="2200" spc="-5" dirty="0">
                <a:latin typeface="Arial"/>
                <a:cs typeface="Arial"/>
              </a:rPr>
              <a:t>Estrogen </a:t>
            </a:r>
            <a:r>
              <a:rPr sz="2200" spc="555" dirty="0">
                <a:latin typeface="Arial"/>
                <a:cs typeface="Arial"/>
              </a:rPr>
              <a:t> </a:t>
            </a:r>
            <a:r>
              <a:rPr sz="2200" spc="-5" dirty="0">
                <a:latin typeface="Arial"/>
                <a:cs typeface="Arial"/>
              </a:rPr>
              <a:t>mitotic activity in the glands &amp; stroma</a:t>
            </a:r>
            <a:r>
              <a:rPr sz="2200" spc="-409" dirty="0">
                <a:latin typeface="Arial"/>
                <a:cs typeface="Arial"/>
              </a:rPr>
              <a:t> </a:t>
            </a:r>
            <a:r>
              <a:rPr sz="2200" spc="555" dirty="0">
                <a:latin typeface="Arial"/>
                <a:cs typeface="Arial"/>
              </a:rPr>
              <a:t></a:t>
            </a:r>
            <a:endParaRPr sz="2200">
              <a:latin typeface="Arial"/>
              <a:cs typeface="Arial"/>
            </a:endParaRPr>
          </a:p>
          <a:p>
            <a:pPr marL="1644650" marR="640080" indent="-78105">
              <a:lnSpc>
                <a:spcPct val="110000"/>
              </a:lnSpc>
            </a:pPr>
            <a:r>
              <a:rPr sz="2200" dirty="0">
                <a:latin typeface="Arial"/>
                <a:cs typeface="Arial"/>
              </a:rPr>
              <a:t> </a:t>
            </a:r>
            <a:r>
              <a:rPr sz="2200" spc="-5" dirty="0">
                <a:latin typeface="Arial"/>
                <a:cs typeface="Arial"/>
              </a:rPr>
              <a:t>enometrial thickness from 2 to 8 </a:t>
            </a:r>
            <a:r>
              <a:rPr sz="2200" spc="-15" dirty="0">
                <a:latin typeface="Arial"/>
                <a:cs typeface="Arial"/>
              </a:rPr>
              <a:t>mm  </a:t>
            </a:r>
            <a:r>
              <a:rPr sz="2200" spc="-5" dirty="0">
                <a:latin typeface="Arial"/>
                <a:cs typeface="Arial"/>
              </a:rPr>
              <a:t>(from basalis to opposed basalis</a:t>
            </a:r>
            <a:r>
              <a:rPr sz="2200" spc="8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layer)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750">
              <a:latin typeface="Arial"/>
              <a:cs typeface="Arial"/>
            </a:endParaRPr>
          </a:p>
          <a:p>
            <a:pPr marL="261620" indent="-249554">
              <a:lnSpc>
                <a:spcPct val="100000"/>
              </a:lnSpc>
              <a:buSzPct val="95454"/>
              <a:buAutoNum type="arabicPlain" startAt="2"/>
              <a:tabLst>
                <a:tab pos="262255" algn="l"/>
              </a:tabLst>
            </a:pPr>
            <a:r>
              <a:rPr sz="2200" spc="-5" dirty="0">
                <a:latin typeface="Arial"/>
                <a:cs typeface="Arial"/>
              </a:rPr>
              <a:t>Luteal /secretory</a:t>
            </a:r>
            <a:r>
              <a:rPr sz="2200" spc="2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phase</a:t>
            </a:r>
            <a:endParaRPr sz="2200">
              <a:latin typeface="Arial"/>
              <a:cs typeface="Arial"/>
            </a:endParaRPr>
          </a:p>
          <a:p>
            <a:pPr marL="243840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"/>
                <a:cs typeface="Arial"/>
              </a:rPr>
              <a:t>Progestrone </a:t>
            </a:r>
            <a:r>
              <a:rPr sz="2200" spc="270" dirty="0">
                <a:latin typeface="Arial"/>
                <a:cs typeface="Arial"/>
              </a:rPr>
              <a:t>- </a:t>
            </a:r>
            <a:r>
              <a:rPr sz="2200" spc="-5" dirty="0">
                <a:latin typeface="Arial"/>
                <a:cs typeface="Arial"/>
              </a:rPr>
              <a:t>Mitotic activity is severely</a:t>
            </a:r>
            <a:r>
              <a:rPr sz="2200" spc="-16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restricted</a:t>
            </a:r>
            <a:endParaRPr sz="2200">
              <a:latin typeface="Arial"/>
              <a:cs typeface="Arial"/>
            </a:endParaRPr>
          </a:p>
          <a:p>
            <a:pPr marL="1878330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"/>
                <a:cs typeface="Arial"/>
              </a:rPr>
              <a:t>-Endometrial glands produce then</a:t>
            </a:r>
            <a:r>
              <a:rPr sz="2200" spc="7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secrete</a:t>
            </a:r>
            <a:endParaRPr sz="2200">
              <a:latin typeface="Arial"/>
              <a:cs typeface="Arial"/>
            </a:endParaRPr>
          </a:p>
          <a:p>
            <a:pPr marL="2111375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"/>
                <a:cs typeface="Arial"/>
              </a:rPr>
              <a:t>glycogen </a:t>
            </a:r>
            <a:r>
              <a:rPr sz="2200" dirty="0">
                <a:latin typeface="Arial"/>
                <a:cs typeface="Arial"/>
              </a:rPr>
              <a:t>rich</a:t>
            </a:r>
            <a:r>
              <a:rPr sz="2200" spc="1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vacoules</a:t>
            </a:r>
            <a:endParaRPr sz="2200">
              <a:latin typeface="Arial"/>
              <a:cs typeface="Arial"/>
            </a:endParaRPr>
          </a:p>
          <a:p>
            <a:pPr marL="1878330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"/>
                <a:cs typeface="Arial"/>
              </a:rPr>
              <a:t>-Stromal</a:t>
            </a:r>
            <a:r>
              <a:rPr sz="2200" spc="2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edema</a:t>
            </a:r>
            <a:endParaRPr sz="2200">
              <a:latin typeface="Arial"/>
              <a:cs typeface="Arial"/>
            </a:endParaRPr>
          </a:p>
          <a:p>
            <a:pPr marL="1878330">
              <a:lnSpc>
                <a:spcPct val="100000"/>
              </a:lnSpc>
              <a:spcBef>
                <a:spcPts val="265"/>
              </a:spcBef>
            </a:pPr>
            <a:r>
              <a:rPr sz="2200" spc="-5" dirty="0">
                <a:latin typeface="Arial"/>
                <a:cs typeface="Arial"/>
              </a:rPr>
              <a:t>-Stromal </a:t>
            </a:r>
            <a:r>
              <a:rPr sz="2200" dirty="0">
                <a:latin typeface="Arial"/>
                <a:cs typeface="Arial"/>
              </a:rPr>
              <a:t>cells</a:t>
            </a:r>
            <a:r>
              <a:rPr sz="2200" spc="2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enlargement</a:t>
            </a:r>
            <a:endParaRPr sz="2200">
              <a:latin typeface="Arial"/>
              <a:cs typeface="Arial"/>
            </a:endParaRPr>
          </a:p>
          <a:p>
            <a:pPr marL="1878330">
              <a:lnSpc>
                <a:spcPct val="100000"/>
              </a:lnSpc>
              <a:spcBef>
                <a:spcPts val="260"/>
              </a:spcBef>
            </a:pPr>
            <a:r>
              <a:rPr sz="2200" spc="-5" dirty="0">
                <a:latin typeface="Arial"/>
                <a:cs typeface="Arial"/>
              </a:rPr>
              <a:t>-Spiral arterioles develop, lengthen &amp;</a:t>
            </a:r>
            <a:r>
              <a:rPr sz="2200" spc="6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coil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83814" y="601802"/>
            <a:ext cx="2977515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MENSTRUATION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52698"/>
            <a:ext cx="7653020" cy="4123054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Periodic desquamation </a:t>
            </a:r>
            <a:r>
              <a:rPr sz="2400" dirty="0">
                <a:latin typeface="Arial"/>
                <a:cs typeface="Arial"/>
              </a:rPr>
              <a:t>of the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endometrium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The external hallmark </a:t>
            </a:r>
            <a:r>
              <a:rPr sz="2400" dirty="0">
                <a:latin typeface="Arial"/>
                <a:cs typeface="Arial"/>
              </a:rPr>
              <a:t>of the menstrual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cycle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Just </a:t>
            </a:r>
            <a:r>
              <a:rPr sz="2400" spc="-5" dirty="0">
                <a:latin typeface="Arial"/>
                <a:cs typeface="Arial"/>
              </a:rPr>
              <a:t>before menses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endometrium is infiltrated with  leucocytes</a:t>
            </a:r>
            <a:endParaRPr sz="2400">
              <a:latin typeface="Arial"/>
              <a:cs typeface="Arial"/>
            </a:endParaRPr>
          </a:p>
          <a:p>
            <a:pPr marL="355600" marR="26924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Prostaglandins are maximal in </a:t>
            </a: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endometrium just  before menses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Prostaglandins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constriction </a:t>
            </a:r>
            <a:r>
              <a:rPr sz="2400" dirty="0">
                <a:latin typeface="Arial"/>
                <a:cs typeface="Arial"/>
              </a:rPr>
              <a:t>of the </a:t>
            </a:r>
            <a:r>
              <a:rPr sz="2400" spc="-5" dirty="0">
                <a:latin typeface="Arial"/>
                <a:cs typeface="Arial"/>
              </a:rPr>
              <a:t>spiral arterioles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400" spc="65" dirty="0">
                <a:latin typeface="Arial"/>
                <a:cs typeface="Arial"/>
              </a:rPr>
              <a:t>ischemia </a:t>
            </a:r>
            <a:r>
              <a:rPr sz="2400" dirty="0">
                <a:latin typeface="Arial"/>
                <a:cs typeface="Arial"/>
              </a:rPr>
              <a:t>&amp;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desquamation</a:t>
            </a:r>
            <a:endParaRPr sz="2400">
              <a:latin typeface="Arial"/>
              <a:cs typeface="Arial"/>
            </a:endParaRPr>
          </a:p>
          <a:p>
            <a:pPr marL="355600" marR="394970" indent="-5080">
              <a:lnSpc>
                <a:spcPct val="100000"/>
              </a:lnSpc>
              <a:spcBef>
                <a:spcPts val="575"/>
              </a:spcBef>
              <a:tabLst>
                <a:tab pos="2147570" algn="l"/>
              </a:tabLst>
            </a:pPr>
            <a:r>
              <a:rPr sz="2400" spc="-5" dirty="0">
                <a:latin typeface="Arial"/>
                <a:cs typeface="Arial"/>
              </a:rPr>
              <a:t>Followed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by	arteriolar </a:t>
            </a:r>
            <a:r>
              <a:rPr sz="2400" dirty="0">
                <a:latin typeface="Arial"/>
                <a:cs typeface="Arial"/>
              </a:rPr>
              <a:t>relaxation, </a:t>
            </a:r>
            <a:r>
              <a:rPr sz="2400" spc="-5" dirty="0">
                <a:latin typeface="Arial"/>
                <a:cs typeface="Arial"/>
              </a:rPr>
              <a:t>bleeding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tissue  breakdown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8185" rIns="0" bIns="0" rtlCol="0">
            <a:spAutoFit/>
          </a:bodyPr>
          <a:lstStyle/>
          <a:p>
            <a:pPr marL="3679190" marR="5080" indent="-3234690">
              <a:lnSpc>
                <a:spcPct val="100000"/>
              </a:lnSpc>
              <a:spcBef>
                <a:spcPts val="105"/>
              </a:spcBef>
            </a:pP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HYPOTHALAMIC ROLE IN THE</a:t>
            </a:r>
            <a:r>
              <a:rPr sz="29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900" b="0" dirty="0">
                <a:solidFill>
                  <a:srgbClr val="000000"/>
                </a:solidFill>
                <a:latin typeface="Arial"/>
                <a:cs typeface="Arial"/>
              </a:rPr>
              <a:t>MENSTRUAL  CYCLE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738630"/>
            <a:ext cx="8689340" cy="397637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38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The </a:t>
            </a:r>
            <a:r>
              <a:rPr sz="2400" spc="-5" dirty="0">
                <a:latin typeface="Arial"/>
                <a:cs typeface="Arial"/>
              </a:rPr>
              <a:t>hypothalamus </a:t>
            </a:r>
            <a:r>
              <a:rPr sz="2400" dirty="0">
                <a:latin typeface="Arial"/>
                <a:cs typeface="Arial"/>
              </a:rPr>
              <a:t>secretes </a:t>
            </a:r>
            <a:r>
              <a:rPr sz="2400" spc="-5" dirty="0">
                <a:latin typeface="Arial"/>
                <a:cs typeface="Arial"/>
              </a:rPr>
              <a:t>GnRH in a pulsatile</a:t>
            </a:r>
            <a:r>
              <a:rPr sz="2400" spc="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fashion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GnRH </a:t>
            </a:r>
            <a:r>
              <a:rPr sz="2400" dirty="0">
                <a:latin typeface="Arial"/>
                <a:cs typeface="Arial"/>
              </a:rPr>
              <a:t>activity </a:t>
            </a:r>
            <a:r>
              <a:rPr sz="2400" spc="-5" dirty="0">
                <a:latin typeface="Arial"/>
                <a:cs typeface="Arial"/>
              </a:rPr>
              <a:t>is </a:t>
            </a:r>
            <a:r>
              <a:rPr sz="2400" dirty="0">
                <a:latin typeface="Arial"/>
                <a:cs typeface="Arial"/>
              </a:rPr>
              <a:t>first </a:t>
            </a:r>
            <a:r>
              <a:rPr sz="2400" spc="-5" dirty="0">
                <a:latin typeface="Arial"/>
                <a:cs typeface="Arial"/>
              </a:rPr>
              <a:t>evident </a:t>
            </a:r>
            <a:r>
              <a:rPr sz="2400" dirty="0">
                <a:latin typeface="Arial"/>
                <a:cs typeface="Arial"/>
              </a:rPr>
              <a:t>at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puberty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Follicular phase GnRH pulses occur</a:t>
            </a:r>
            <a:r>
              <a:rPr sz="2400" spc="8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hourly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Luteal phase GnRH pulses occur every 90</a:t>
            </a:r>
            <a:r>
              <a:rPr sz="2400" spc="8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minutes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ts val="2735"/>
              </a:lnSpc>
              <a:spcBef>
                <a:spcPts val="29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Loss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pulsatility </a:t>
            </a:r>
            <a:r>
              <a:rPr sz="2400" spc="114" dirty="0">
                <a:latin typeface="Arial"/>
                <a:cs typeface="Arial"/>
              </a:rPr>
              <a:t>down </a:t>
            </a:r>
            <a:r>
              <a:rPr sz="2400" spc="-5" dirty="0">
                <a:latin typeface="Arial"/>
                <a:cs typeface="Arial"/>
              </a:rPr>
              <a:t>regulation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pituitary receptors </a:t>
            </a:r>
            <a:r>
              <a:rPr sz="2400" spc="615" dirty="0">
                <a:latin typeface="Arial"/>
                <a:cs typeface="Arial"/>
              </a:rPr>
              <a:t>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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ts val="2735"/>
              </a:lnSpc>
            </a:pPr>
            <a:r>
              <a:rPr sz="2400" spc="-5" dirty="0">
                <a:latin typeface="Arial"/>
                <a:cs typeface="Arial"/>
              </a:rPr>
              <a:t>secretion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5" dirty="0">
                <a:latin typeface="Arial"/>
                <a:cs typeface="Arial"/>
              </a:rPr>
              <a:t> gonadotropins</a:t>
            </a:r>
            <a:endParaRPr sz="2400">
              <a:latin typeface="Arial"/>
              <a:cs typeface="Arial"/>
            </a:endParaRPr>
          </a:p>
          <a:p>
            <a:pPr marL="354965" marR="1325245" indent="-354965">
              <a:lnSpc>
                <a:spcPct val="11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Release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GnRH is modulated by –ve feedback </a:t>
            </a:r>
            <a:r>
              <a:rPr sz="2400" dirty="0">
                <a:latin typeface="Arial"/>
                <a:cs typeface="Arial"/>
              </a:rPr>
              <a:t>by:  </a:t>
            </a:r>
            <a:r>
              <a:rPr sz="2400" spc="-5" dirty="0">
                <a:latin typeface="Arial"/>
                <a:cs typeface="Arial"/>
              </a:rPr>
              <a:t>steroids</a:t>
            </a:r>
            <a:endParaRPr sz="2400">
              <a:latin typeface="Arial"/>
              <a:cs typeface="Arial"/>
            </a:endParaRPr>
          </a:p>
          <a:p>
            <a:pPr marL="2032000">
              <a:lnSpc>
                <a:spcPct val="100000"/>
              </a:lnSpc>
              <a:spcBef>
                <a:spcPts val="290"/>
              </a:spcBef>
            </a:pPr>
            <a:r>
              <a:rPr sz="2400" spc="-5" dirty="0">
                <a:latin typeface="Arial"/>
                <a:cs typeface="Arial"/>
              </a:rPr>
              <a:t>gonadotropins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Release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GnRH is modulated by external neural</a:t>
            </a:r>
            <a:r>
              <a:rPr sz="2400" spc="1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signals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7469" y="175971"/>
            <a:ext cx="7214234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270" dirty="0"/>
              <a:t>THANKYOU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32482" y="4765294"/>
            <a:ext cx="6023610" cy="148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1270" algn="ctr">
              <a:lnSpc>
                <a:spcPct val="100000"/>
              </a:lnSpc>
              <a:spcBef>
                <a:spcPts val="100"/>
              </a:spcBef>
            </a:pPr>
            <a:r>
              <a:rPr sz="3200" spc="-5" dirty="0">
                <a:latin typeface="Arial"/>
                <a:cs typeface="Arial"/>
              </a:rPr>
              <a:t>Education’s purpose is </a:t>
            </a:r>
            <a:r>
              <a:rPr sz="3200" dirty="0">
                <a:latin typeface="Arial"/>
                <a:cs typeface="Arial"/>
              </a:rPr>
              <a:t>to </a:t>
            </a:r>
            <a:r>
              <a:rPr sz="3200" spc="-5" dirty="0">
                <a:latin typeface="Arial"/>
                <a:cs typeface="Arial"/>
              </a:rPr>
              <a:t>replace  an empty mind with an open</a:t>
            </a:r>
            <a:r>
              <a:rPr sz="3200" spc="-9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one”</a:t>
            </a:r>
            <a:endParaRPr sz="3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latin typeface="Arial"/>
                <a:cs typeface="Arial"/>
              </a:rPr>
              <a:t>~ </a:t>
            </a:r>
            <a:r>
              <a:rPr sz="3200" spc="-5" dirty="0">
                <a:latin typeface="Arial"/>
                <a:cs typeface="Arial"/>
              </a:rPr>
              <a:t>Malcolm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Forbes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5724" y="4643501"/>
            <a:ext cx="1791335" cy="22144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571875" y="1857375"/>
            <a:ext cx="2266950" cy="274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790</Words>
  <Application>Microsoft Office PowerPoint</Application>
  <PresentationFormat>On-screen Show (4:3)</PresentationFormat>
  <Paragraphs>207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Slide 1</vt:lpstr>
      <vt:lpstr>NORMAL MENSTRUAL CYCLE</vt:lpstr>
      <vt:lpstr>NORMAL MENSTRUAL CYCLE</vt:lpstr>
      <vt:lpstr>The Cycle</vt:lpstr>
      <vt:lpstr>Ovulation</vt:lpstr>
      <vt:lpstr>Follicular</vt:lpstr>
      <vt:lpstr>Ovulation</vt:lpstr>
      <vt:lpstr>Luteal</vt:lpstr>
      <vt:lpstr>Menstruation</vt:lpstr>
      <vt:lpstr>Slide 10</vt:lpstr>
      <vt:lpstr>Slide 11</vt:lpstr>
      <vt:lpstr>HYPOTHALAMIC- PITUITARY- OVARIAN AXIS</vt:lpstr>
      <vt:lpstr>Slide 13</vt:lpstr>
      <vt:lpstr>PHYSIOLOGYOF THE MENSTRUAL  CYCLE</vt:lpstr>
      <vt:lpstr>FOLLICULAR PHASE</vt:lpstr>
      <vt:lpstr>FOLLICULOGENESIS (2)</vt:lpstr>
      <vt:lpstr>FOLLICULOGENESIS (2)</vt:lpstr>
      <vt:lpstr>Slide 18</vt:lpstr>
      <vt:lpstr>TWO CELL THEORY</vt:lpstr>
      <vt:lpstr>FOLLICULOGENESIS (3)</vt:lpstr>
      <vt:lpstr>PREOVULATORY PERIOD</vt:lpstr>
      <vt:lpstr>PREOVULATORY PERIOD</vt:lpstr>
      <vt:lpstr>OVULATION</vt:lpstr>
      <vt:lpstr>LUTEAL PHASE</vt:lpstr>
      <vt:lpstr>LUTEAL PHASE</vt:lpstr>
      <vt:lpstr>LUTEAL PHASE</vt:lpstr>
      <vt:lpstr>ENDOMETRIAL CHANGES DURING THE  MENSTRUAL CYCLE</vt:lpstr>
      <vt:lpstr>ENDOMETRIAL CHANGES DURING THE MENSTRUAL  CYCLE</vt:lpstr>
      <vt:lpstr>MENSTRUATION</vt:lpstr>
      <vt:lpstr>HYPOTHALAMIC ROLE IN THE MENSTRUAL  CYCLE</vt:lpstr>
      <vt:lpstr>THANKYOU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NAARIM</cp:lastModifiedBy>
  <cp:revision>2</cp:revision>
  <dcterms:created xsi:type="dcterms:W3CDTF">2020-07-03T14:38:28Z</dcterms:created>
  <dcterms:modified xsi:type="dcterms:W3CDTF">2020-11-30T10:24:33Z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2012-07-19T00:00:00Z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2020-07-03T00:00:00Z</vt:filetime>
  </property>
</Properties>
</file>