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6" r:id="rId2"/>
    <p:sldId id="258" r:id="rId3"/>
    <p:sldId id="259" r:id="rId4"/>
    <p:sldId id="260" r:id="rId5"/>
    <p:sldId id="261" r:id="rId6"/>
    <p:sldId id="257" r:id="rId7"/>
    <p:sldId id="262" r:id="rId8"/>
    <p:sldId id="307" r:id="rId9"/>
    <p:sldId id="264" r:id="rId10"/>
    <p:sldId id="265" r:id="rId11"/>
    <p:sldId id="268" r:id="rId12"/>
    <p:sldId id="309" r:id="rId13"/>
    <p:sldId id="269" r:id="rId14"/>
    <p:sldId id="270" r:id="rId15"/>
    <p:sldId id="274" r:id="rId16"/>
    <p:sldId id="277" r:id="rId17"/>
    <p:sldId id="278" r:id="rId18"/>
    <p:sldId id="280" r:id="rId19"/>
    <p:sldId id="310" r:id="rId20"/>
    <p:sldId id="285" r:id="rId21"/>
    <p:sldId id="283" r:id="rId22"/>
    <p:sldId id="308" r:id="rId23"/>
    <p:sldId id="287" r:id="rId24"/>
    <p:sldId id="289" r:id="rId25"/>
    <p:sldId id="290" r:id="rId26"/>
    <p:sldId id="292" r:id="rId27"/>
    <p:sldId id="294" r:id="rId28"/>
    <p:sldId id="295" r:id="rId29"/>
    <p:sldId id="297" r:id="rId30"/>
    <p:sldId id="298" r:id="rId31"/>
    <p:sldId id="302" r:id="rId32"/>
    <p:sldId id="305" r:id="rId33"/>
    <p:sldId id="311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41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CCE1-38F0-47FE-A294-3413FA162D17}" type="datetimeFigureOut">
              <a:rPr lang="en-US" smtClean="0"/>
              <a:t>4/5/2020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1BB8E-0685-423D-AEB5-4469E43A0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28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CCE1-38F0-47FE-A294-3413FA162D17}" type="datetimeFigureOut">
              <a:rPr lang="en-US" smtClean="0"/>
              <a:t>4/5/2020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1BB8E-0685-423D-AEB5-4469E43A0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886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CCE1-38F0-47FE-A294-3413FA162D17}" type="datetimeFigureOut">
              <a:rPr lang="en-US" smtClean="0"/>
              <a:t>4/5/2020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1BB8E-0685-423D-AEB5-4469E43A0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976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CCE1-38F0-47FE-A294-3413FA162D17}" type="datetimeFigureOut">
              <a:rPr lang="en-US" smtClean="0"/>
              <a:t>4/5/2020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1BB8E-0685-423D-AEB5-4469E43A0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467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CCE1-38F0-47FE-A294-3413FA162D17}" type="datetimeFigureOut">
              <a:rPr lang="en-US" smtClean="0"/>
              <a:t>4/5/2020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1BB8E-0685-423D-AEB5-4469E43A0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631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CCE1-38F0-47FE-A294-3413FA162D17}" type="datetimeFigureOut">
              <a:rPr lang="en-US" smtClean="0"/>
              <a:t>4/5/2020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1BB8E-0685-423D-AEB5-4469E43A0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018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CCE1-38F0-47FE-A294-3413FA162D17}" type="datetimeFigureOut">
              <a:rPr lang="en-US" smtClean="0"/>
              <a:t>4/5/2020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1BB8E-0685-423D-AEB5-4469E43A0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401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CCE1-38F0-47FE-A294-3413FA162D17}" type="datetimeFigureOut">
              <a:rPr lang="en-US" smtClean="0"/>
              <a:t>4/5/2020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1BB8E-0685-423D-AEB5-4469E43A0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445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CCE1-38F0-47FE-A294-3413FA162D17}" type="datetimeFigureOut">
              <a:rPr lang="en-US" smtClean="0"/>
              <a:t>4/5/2020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1BB8E-0685-423D-AEB5-4469E43A0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615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CCE1-38F0-47FE-A294-3413FA162D17}" type="datetimeFigureOut">
              <a:rPr lang="en-US" smtClean="0"/>
              <a:t>4/5/2020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1BB8E-0685-423D-AEB5-4469E43A0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271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4CCE1-38F0-47FE-A294-3413FA162D17}" type="datetimeFigureOut">
              <a:rPr lang="en-US" smtClean="0"/>
              <a:t>4/5/2020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1BB8E-0685-423D-AEB5-4469E43A0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355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24CCE1-38F0-47FE-A294-3413FA162D17}" type="datetimeFigureOut">
              <a:rPr lang="en-US" smtClean="0"/>
              <a:t>4/5/2020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C1BB8E-0685-423D-AEB5-4469E43A04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762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4800" b="1" dirty="0" smtClean="0">
                <a:solidFill>
                  <a:srgbClr val="FF0000"/>
                </a:solidFill>
              </a:rPr>
              <a:t>    NUTRITIONAL  PROGRAMMES  IN INDIA</a:t>
            </a:r>
          </a:p>
          <a:p>
            <a:pPr marL="0" indent="0">
              <a:buNone/>
            </a:pPr>
            <a:endParaRPr lang="en-US" sz="4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4000" dirty="0" smtClean="0"/>
              <a:t>                                                 Dr. </a:t>
            </a:r>
            <a:r>
              <a:rPr lang="en-US" sz="4000" dirty="0" err="1" smtClean="0"/>
              <a:t>Sharmishtha</a:t>
            </a:r>
            <a:r>
              <a:rPr lang="en-US" sz="4000" dirty="0" smtClean="0"/>
              <a:t> Garud .</a:t>
            </a:r>
            <a:endParaRPr lang="en-US" sz="4000" dirty="0"/>
          </a:p>
          <a:p>
            <a:pPr marL="0" indent="0">
              <a:buNone/>
            </a:pPr>
            <a:r>
              <a:rPr lang="en-US" sz="4000" dirty="0" smtClean="0"/>
              <a:t>                                                 Assist. Prof.</a:t>
            </a:r>
          </a:p>
          <a:p>
            <a:pPr marL="0" indent="0">
              <a:buNone/>
            </a:pPr>
            <a:r>
              <a:rPr lang="en-US" sz="4000" dirty="0"/>
              <a:t> </a:t>
            </a:r>
            <a:r>
              <a:rPr lang="en-US" sz="4000" dirty="0" smtClean="0"/>
              <a:t>                                                Dept. of community Medicine</a:t>
            </a:r>
          </a:p>
          <a:p>
            <a:pPr marL="0" indent="0">
              <a:buNone/>
            </a:pPr>
            <a:r>
              <a:rPr lang="en-US" sz="4000" dirty="0"/>
              <a:t> </a:t>
            </a:r>
            <a:r>
              <a:rPr lang="en-US" sz="4000" dirty="0" smtClean="0"/>
              <a:t>                                                K.I.M.S. Karad                                                  </a:t>
            </a:r>
          </a:p>
          <a:p>
            <a:pPr marL="0" indent="0">
              <a:buNone/>
            </a:pPr>
            <a:r>
              <a:rPr lang="en-US" sz="4000" dirty="0"/>
              <a:t> </a:t>
            </a:r>
            <a:r>
              <a:rPr lang="en-US" sz="4000" dirty="0" smtClean="0"/>
              <a:t>        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2971253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79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r>
              <a:rPr lang="en-US" sz="3200" b="1" dirty="0" smtClean="0">
                <a:solidFill>
                  <a:srgbClr val="FF0000"/>
                </a:solidFill>
              </a:rPr>
              <a:t>MAJOR NUTRITIONAL PROGRAMME</a:t>
            </a:r>
          </a:p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 </a:t>
            </a:r>
            <a:endParaRPr lang="en-US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 smtClean="0"/>
              <a:t>1. ICDS Programme</a:t>
            </a:r>
          </a:p>
          <a:p>
            <a:pPr marL="0" indent="0">
              <a:buNone/>
            </a:pPr>
            <a:r>
              <a:rPr lang="en-US" dirty="0" smtClean="0"/>
              <a:t>2. </a:t>
            </a:r>
            <a:r>
              <a:rPr lang="en-US" dirty="0" err="1" smtClean="0"/>
              <a:t>Vit</a:t>
            </a:r>
            <a:r>
              <a:rPr lang="en-US" dirty="0" smtClean="0"/>
              <a:t>-A prophylaxis Programme</a:t>
            </a:r>
          </a:p>
          <a:p>
            <a:pPr marL="0" indent="0">
              <a:buNone/>
            </a:pPr>
            <a:r>
              <a:rPr lang="en-US" dirty="0" smtClean="0"/>
              <a:t>3. Special Nutritional Programme (SNP)</a:t>
            </a:r>
          </a:p>
          <a:p>
            <a:pPr marL="0" indent="0">
              <a:buNone/>
            </a:pPr>
            <a:r>
              <a:rPr lang="en-US" dirty="0" smtClean="0"/>
              <a:t>4. </a:t>
            </a:r>
            <a:r>
              <a:rPr lang="en-US" dirty="0" err="1" smtClean="0"/>
              <a:t>Balwadi</a:t>
            </a:r>
            <a:r>
              <a:rPr lang="en-US" dirty="0" smtClean="0"/>
              <a:t> Nutrition Programme</a:t>
            </a:r>
          </a:p>
          <a:p>
            <a:pPr marL="0" indent="0">
              <a:buNone/>
            </a:pPr>
            <a:r>
              <a:rPr lang="en-US" dirty="0" smtClean="0"/>
              <a:t>5. Prophylaxis against nutritional Anemia</a:t>
            </a:r>
          </a:p>
          <a:p>
            <a:pPr marL="0" indent="0">
              <a:buNone/>
            </a:pPr>
            <a:r>
              <a:rPr lang="en-US" dirty="0" smtClean="0"/>
              <a:t>6. Mid—day Meal Programme (School lunch Programme)</a:t>
            </a:r>
          </a:p>
          <a:p>
            <a:pPr marL="0" indent="0">
              <a:buNone/>
            </a:pPr>
            <a:r>
              <a:rPr lang="en-US" dirty="0" smtClean="0"/>
              <a:t>7. Mid-day meal scheme</a:t>
            </a:r>
          </a:p>
          <a:p>
            <a:pPr marL="0" indent="0">
              <a:buNone/>
            </a:pPr>
            <a:r>
              <a:rPr lang="en-US" dirty="0" smtClean="0"/>
              <a:t>8. National Iodine Deficiency Disorder Control Programme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2944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pPr marL="0" indent="0">
              <a:buNone/>
            </a:pPr>
            <a:r>
              <a:rPr lang="en-US" sz="3200" dirty="0" smtClean="0"/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Aims :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- To provide additional nutrients to target groups</a:t>
            </a:r>
          </a:p>
          <a:p>
            <a:pPr marL="0" indent="0">
              <a:buNone/>
            </a:pPr>
            <a:r>
              <a:rPr lang="en-US" dirty="0" smtClean="0"/>
              <a:t>     - To fulfill the gap between food intake and requirement 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sz="3200" b="1" dirty="0" smtClean="0">
                <a:solidFill>
                  <a:srgbClr val="FF0000"/>
                </a:solidFill>
              </a:rPr>
              <a:t>Beneficiaries :</a:t>
            </a:r>
          </a:p>
          <a:p>
            <a:pPr marL="0" indent="0">
              <a:buNone/>
            </a:pPr>
            <a:r>
              <a:rPr lang="en-US" dirty="0" smtClean="0"/>
              <a:t>      1) Pre-school children</a:t>
            </a:r>
          </a:p>
          <a:p>
            <a:pPr marL="0" indent="0">
              <a:buNone/>
            </a:pPr>
            <a:r>
              <a:rPr lang="en-US" dirty="0" smtClean="0"/>
              <a:t>      2) school children</a:t>
            </a:r>
          </a:p>
          <a:p>
            <a:pPr marL="0" indent="0">
              <a:buNone/>
            </a:pPr>
            <a:r>
              <a:rPr lang="en-US" dirty="0" smtClean="0"/>
              <a:t>      3) pregnant women</a:t>
            </a:r>
          </a:p>
          <a:p>
            <a:pPr marL="0" indent="0">
              <a:buNone/>
            </a:pPr>
            <a:r>
              <a:rPr lang="en-US" dirty="0" smtClean="0"/>
              <a:t>      4) lactating mother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94560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 smtClean="0">
                <a:solidFill>
                  <a:srgbClr val="FF0000"/>
                </a:solidFill>
              </a:rPr>
              <a:t>Programme (ICDS) :</a:t>
            </a:r>
          </a:p>
          <a:p>
            <a:pPr marL="0" indent="0">
              <a:buNone/>
            </a:pPr>
            <a:r>
              <a:rPr lang="en-US" dirty="0" smtClean="0"/>
              <a:t>• Started in 1975 in 5th five year plan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3200" b="1" dirty="0" smtClean="0">
                <a:solidFill>
                  <a:srgbClr val="FF0000"/>
                </a:solidFill>
              </a:rPr>
              <a:t>• Beneficiaries :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</a:t>
            </a:r>
            <a:r>
              <a:rPr lang="en-US" dirty="0"/>
              <a:t>C</a:t>
            </a:r>
            <a:r>
              <a:rPr lang="en-US" dirty="0" smtClean="0"/>
              <a:t>hildren &lt;6 </a:t>
            </a:r>
            <a:r>
              <a:rPr lang="en-US" dirty="0" err="1" smtClean="0"/>
              <a:t>yrs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</a:t>
            </a:r>
            <a:r>
              <a:rPr lang="en-US" dirty="0"/>
              <a:t>P</a:t>
            </a:r>
            <a:r>
              <a:rPr lang="en-US" dirty="0" smtClean="0"/>
              <a:t>regnant &amp; lactating mother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Women in reproductive age group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W</a:t>
            </a:r>
            <a:r>
              <a:rPr lang="en-US" dirty="0" smtClean="0"/>
              <a:t>orks —  </a:t>
            </a:r>
            <a:r>
              <a:rPr lang="en-US" dirty="0" err="1" smtClean="0"/>
              <a:t>Anganwadi</a:t>
            </a:r>
            <a:r>
              <a:rPr lang="en-US" dirty="0" smtClean="0"/>
              <a:t> workers</a:t>
            </a:r>
          </a:p>
          <a:p>
            <a:pPr marL="0" indent="0">
              <a:buNone/>
            </a:pPr>
            <a:r>
              <a:rPr lang="en-US" dirty="0" smtClean="0"/>
              <a:t>                  Each </a:t>
            </a:r>
            <a:r>
              <a:rPr lang="en-US" dirty="0" err="1" smtClean="0"/>
              <a:t>anganwadi</a:t>
            </a:r>
            <a:r>
              <a:rPr lang="en-US" dirty="0" smtClean="0"/>
              <a:t> unit covers a population of about 400 - 800 and mini </a:t>
            </a:r>
            <a:r>
              <a:rPr lang="en-US" dirty="0" err="1" smtClean="0"/>
              <a:t>anganwadi</a:t>
            </a:r>
            <a:r>
              <a:rPr lang="en-US" dirty="0" smtClean="0"/>
              <a:t> </a:t>
            </a:r>
            <a:r>
              <a:rPr lang="en-US" dirty="0" err="1" smtClean="0"/>
              <a:t>centres</a:t>
            </a:r>
            <a:r>
              <a:rPr lang="en-US" dirty="0" smtClean="0"/>
              <a:t> about 150-300.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CDPO (Child Development Project Officer) is overall in charge of I CDS Programme.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4824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b="1" dirty="0" smtClean="0">
                <a:solidFill>
                  <a:srgbClr val="FF0000"/>
                </a:solidFill>
              </a:rPr>
              <a:t>THE ICDS TEAM :</a:t>
            </a:r>
          </a:p>
          <a:p>
            <a:r>
              <a:rPr lang="en-US" dirty="0" smtClean="0"/>
              <a:t> The ICDS team comprises the </a:t>
            </a:r>
            <a:r>
              <a:rPr lang="en-US" dirty="0" err="1" smtClean="0"/>
              <a:t>Anganwadi</a:t>
            </a:r>
            <a:r>
              <a:rPr lang="en-US" dirty="0" smtClean="0"/>
              <a:t> </a:t>
            </a:r>
            <a:r>
              <a:rPr lang="en-US" dirty="0" err="1" smtClean="0"/>
              <a:t>Workers,Anganwadi</a:t>
            </a:r>
            <a:r>
              <a:rPr lang="en-US" dirty="0" smtClean="0"/>
              <a:t> helpers   Supervisors,  Child Development Project Officers.(CDPOs) and District Programme Officers (DPOs).</a:t>
            </a:r>
          </a:p>
          <a:p>
            <a:r>
              <a:rPr lang="en-US" dirty="0" smtClean="0"/>
              <a:t>Auxiliary Nurse Midwife (ANM) and Accredited Social </a:t>
            </a:r>
            <a:r>
              <a:rPr lang="en-US" dirty="0" err="1" smtClean="0"/>
              <a:t>HealthActivist</a:t>
            </a:r>
            <a:r>
              <a:rPr lang="en-US" dirty="0" smtClean="0"/>
              <a:t> (ASHA) form a team with the ICDS functionaries to achieve convergence of different services.</a:t>
            </a:r>
          </a:p>
          <a:p>
            <a:pPr marL="0" indent="0">
              <a:buNone/>
            </a:pPr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err="1" smtClean="0">
                <a:solidFill>
                  <a:srgbClr val="FF0000"/>
                </a:solidFill>
              </a:rPr>
              <a:t>Anganwadi</a:t>
            </a:r>
            <a:r>
              <a:rPr lang="en-US" sz="3200" b="1" dirty="0" smtClean="0">
                <a:solidFill>
                  <a:srgbClr val="FF0000"/>
                </a:solidFill>
              </a:rPr>
              <a:t> Worker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r>
              <a:rPr lang="en-US" dirty="0" smtClean="0"/>
              <a:t>      a lady selected from the local community,</a:t>
            </a:r>
          </a:p>
          <a:p>
            <a:pPr marL="0" indent="0">
              <a:buNone/>
            </a:pPr>
            <a:r>
              <a:rPr lang="en-US" dirty="0" smtClean="0"/>
              <a:t>      community based frontline honorary worker of the ICDS Programme .</a:t>
            </a:r>
          </a:p>
          <a:p>
            <a:pPr marL="0" indent="0">
              <a:buNone/>
            </a:pPr>
            <a:r>
              <a:rPr lang="en-US" dirty="0" smtClean="0"/>
              <a:t>      She is also an agent of social change, mobilizing community support for better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care of young children, girls and women.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12544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Objectives :</a:t>
            </a:r>
          </a:p>
          <a:p>
            <a:pPr marL="0" indent="0">
              <a:buNone/>
            </a:pPr>
            <a:endParaRPr lang="en-US" sz="3200" b="1" dirty="0" smtClean="0">
              <a:solidFill>
                <a:srgbClr val="FF0000"/>
              </a:solidFill>
            </a:endParaRPr>
          </a:p>
          <a:p>
            <a:r>
              <a:rPr lang="en-US" dirty="0" smtClean="0"/>
              <a:t> To improve the nutritional health status of children in the age-group 0-6 years.</a:t>
            </a:r>
          </a:p>
          <a:p>
            <a:r>
              <a:rPr lang="en-US" dirty="0" smtClean="0"/>
              <a:t> To lay the foundation for proper psychological, physical and social development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of the child.</a:t>
            </a:r>
          </a:p>
          <a:p>
            <a:r>
              <a:rPr lang="en-US" dirty="0" smtClean="0"/>
              <a:t> To reduce the incidence of mortality, morbidity, malnutrition and school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dropout.</a:t>
            </a:r>
          </a:p>
          <a:p>
            <a:r>
              <a:rPr lang="en-US" dirty="0" smtClean="0"/>
              <a:t> </a:t>
            </a:r>
            <a:r>
              <a:rPr lang="en-US" dirty="0"/>
              <a:t>T</a:t>
            </a:r>
            <a:r>
              <a:rPr lang="en-US" dirty="0" smtClean="0"/>
              <a:t>o achieve effective co-ordination of policy and implementation amongst the</a:t>
            </a:r>
          </a:p>
          <a:p>
            <a:pPr marL="0" indent="0">
              <a:buNone/>
            </a:pPr>
            <a:r>
              <a:rPr lang="en-US" dirty="0" smtClean="0"/>
              <a:t>    various departments to promote child development.</a:t>
            </a:r>
          </a:p>
          <a:p>
            <a:r>
              <a:rPr lang="en-US" dirty="0" smtClean="0"/>
              <a:t> </a:t>
            </a:r>
            <a:r>
              <a:rPr lang="en-US" dirty="0"/>
              <a:t>T</a:t>
            </a:r>
            <a:r>
              <a:rPr lang="en-US" dirty="0" smtClean="0"/>
              <a:t>o enhance the capability of the mother to look after the normal health and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nutritional needs of the child through proper nutrition and health education.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5472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>
                <a:solidFill>
                  <a:srgbClr val="FF0000"/>
                </a:solidFill>
              </a:rPr>
              <a:t>   </a:t>
            </a:r>
            <a:r>
              <a:rPr lang="en-US" sz="3200" b="1" dirty="0" smtClean="0">
                <a:solidFill>
                  <a:srgbClr val="FF0000"/>
                </a:solidFill>
              </a:rPr>
              <a:t>Services provided :</a:t>
            </a:r>
          </a:p>
          <a:p>
            <a:pPr marL="0" indent="0">
              <a:buNone/>
            </a:pPr>
            <a:r>
              <a:rPr lang="en-US" dirty="0" smtClean="0"/>
              <a:t>   </a:t>
            </a:r>
            <a:r>
              <a:rPr lang="en-US" sz="3200" dirty="0" smtClean="0">
                <a:solidFill>
                  <a:srgbClr val="FF0000"/>
                </a:solidFill>
              </a:rPr>
              <a:t>The ICDS Scheme offers a package of six services –</a:t>
            </a:r>
          </a:p>
          <a:p>
            <a:pPr marL="0" indent="0">
              <a:buNone/>
            </a:pPr>
            <a:endParaRPr lang="en-US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 smtClean="0"/>
              <a:t>     1.Supplementary Nutrition</a:t>
            </a:r>
          </a:p>
          <a:p>
            <a:pPr marL="0" indent="0">
              <a:buNone/>
            </a:pPr>
            <a:r>
              <a:rPr lang="en-US" dirty="0" smtClean="0"/>
              <a:t>     2.Pre-school non-formal education</a:t>
            </a:r>
          </a:p>
          <a:p>
            <a:pPr marL="0" indent="0">
              <a:buNone/>
            </a:pPr>
            <a:r>
              <a:rPr lang="en-US" dirty="0" smtClean="0"/>
              <a:t>     3.Nutrition &amp; health education</a:t>
            </a:r>
          </a:p>
          <a:p>
            <a:pPr marL="0" indent="0">
              <a:buNone/>
            </a:pPr>
            <a:r>
              <a:rPr lang="en-US" dirty="0" smtClean="0"/>
              <a:t>     4.Immunization</a:t>
            </a:r>
          </a:p>
          <a:p>
            <a:pPr marL="0" indent="0">
              <a:buNone/>
            </a:pPr>
            <a:r>
              <a:rPr lang="en-US" dirty="0" smtClean="0"/>
              <a:t>     5.Health check-up and</a:t>
            </a:r>
          </a:p>
          <a:p>
            <a:pPr marL="0" indent="0">
              <a:buNone/>
            </a:pPr>
            <a:r>
              <a:rPr lang="en-US" dirty="0" smtClean="0"/>
              <a:t>     6.Referral services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62435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Supplementary Nutrition </a:t>
            </a:r>
            <a:r>
              <a:rPr lang="en-US" dirty="0" smtClean="0"/>
              <a:t>– Children below 6yrs. ,pregnant and lactating women 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                                Services are provided by AWW and helper.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Pre-school informal education </a:t>
            </a:r>
            <a:r>
              <a:rPr lang="en-US" dirty="0" smtClean="0"/>
              <a:t>– For children 3-6 yrs. – ANW and ANM.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Nutrition and Health education </a:t>
            </a:r>
            <a:r>
              <a:rPr lang="en-US" dirty="0" smtClean="0"/>
              <a:t>– Woman 15-45 yrs. – AWW/ANM/MO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Immunization</a:t>
            </a:r>
            <a:r>
              <a:rPr lang="en-US" dirty="0"/>
              <a:t> </a:t>
            </a:r>
            <a:r>
              <a:rPr lang="en-US" dirty="0" smtClean="0"/>
              <a:t>– Children </a:t>
            </a:r>
            <a:r>
              <a:rPr lang="en-US" dirty="0"/>
              <a:t>below 6yrs. ,pregnant and lactating women </a:t>
            </a:r>
            <a:r>
              <a:rPr lang="en-US" dirty="0" smtClean="0"/>
              <a:t>–ANM/MO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Health check </a:t>
            </a:r>
            <a:r>
              <a:rPr lang="en-US" dirty="0">
                <a:solidFill>
                  <a:srgbClr val="FF0000"/>
                </a:solidFill>
              </a:rPr>
              <a:t>up </a:t>
            </a:r>
            <a:r>
              <a:rPr lang="en-US" dirty="0" smtClean="0"/>
              <a:t>– Children </a:t>
            </a:r>
            <a:r>
              <a:rPr lang="en-US" dirty="0"/>
              <a:t>below 6yrs. ,pregnant and lactating </a:t>
            </a:r>
            <a:r>
              <a:rPr lang="en-US" dirty="0" smtClean="0"/>
              <a:t>women –ANM/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MO/AWW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Referral </a:t>
            </a:r>
            <a:r>
              <a:rPr lang="en-US" dirty="0">
                <a:solidFill>
                  <a:srgbClr val="FF0000"/>
                </a:solidFill>
              </a:rPr>
              <a:t>services </a:t>
            </a:r>
            <a:r>
              <a:rPr lang="en-US" dirty="0" smtClean="0"/>
              <a:t>– Children </a:t>
            </a:r>
            <a:r>
              <a:rPr lang="en-US" dirty="0"/>
              <a:t>below 6yrs. ,pregnant and lactating </a:t>
            </a:r>
            <a:r>
              <a:rPr lang="en-US" dirty="0" smtClean="0"/>
              <a:t>women – AWW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/ANM/MO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67766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   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Revised Nutritional Norms in ICDS </a:t>
            </a:r>
            <a:r>
              <a:rPr lang="en-US" dirty="0" smtClean="0"/>
              <a:t>(since February, 2009)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3200" dirty="0" smtClean="0">
                <a:solidFill>
                  <a:srgbClr val="FF0000"/>
                </a:solidFill>
              </a:rPr>
              <a:t>Beneficiaries :</a:t>
            </a:r>
          </a:p>
          <a:p>
            <a:pPr marL="0" indent="0">
              <a:buNone/>
            </a:pPr>
            <a:r>
              <a:rPr lang="en-US" dirty="0" smtClean="0"/>
              <a:t>    Children (6 months to 72 months</a:t>
            </a:r>
            <a:r>
              <a:rPr lang="en-US" dirty="0"/>
              <a:t>)- Calories </a:t>
            </a:r>
            <a:r>
              <a:rPr lang="en-US" dirty="0" smtClean="0"/>
              <a:t>500 ,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                             </a:t>
            </a:r>
            <a:r>
              <a:rPr lang="en-US" dirty="0"/>
              <a:t>Protein 12-15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Severely malnourished</a:t>
            </a:r>
            <a:r>
              <a:rPr lang="en-US" dirty="0"/>
              <a:t> </a:t>
            </a:r>
            <a:r>
              <a:rPr lang="en-US" dirty="0" smtClean="0"/>
              <a:t>Children (6 months- 72 months</a:t>
            </a:r>
            <a:r>
              <a:rPr lang="en-US" dirty="0"/>
              <a:t>)- Calories </a:t>
            </a:r>
            <a:r>
              <a:rPr lang="en-US" dirty="0" smtClean="0"/>
              <a:t>800,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                                                                  Protein- 20-25</a:t>
            </a:r>
          </a:p>
          <a:p>
            <a:pPr marL="0" indent="0">
              <a:buNone/>
            </a:pPr>
            <a:r>
              <a:rPr lang="en-US" dirty="0" smtClean="0"/>
              <a:t>    Pregnant women and lactating </a:t>
            </a:r>
            <a:r>
              <a:rPr lang="en-US" dirty="0"/>
              <a:t>mothers- </a:t>
            </a:r>
            <a:r>
              <a:rPr lang="en-US" dirty="0" smtClean="0"/>
              <a:t>Calories 600 </a:t>
            </a:r>
          </a:p>
          <a:p>
            <a:pPr marL="0" indent="0">
              <a:buNone/>
            </a:pPr>
            <a:r>
              <a:rPr lang="en-US" dirty="0" smtClean="0"/>
              <a:t>                                                                             Protein 18-20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657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7369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</a:t>
            </a:r>
          </a:p>
          <a:p>
            <a:pPr marL="0" indent="0">
              <a:buNone/>
            </a:pPr>
            <a:r>
              <a:rPr lang="en-US" dirty="0" smtClean="0"/>
              <a:t>    State </a:t>
            </a:r>
            <a:r>
              <a:rPr lang="en-US" dirty="0" err="1" smtClean="0"/>
              <a:t>Goverments</a:t>
            </a:r>
            <a:r>
              <a:rPr lang="en-US" dirty="0" smtClean="0"/>
              <a:t> /UTs have been directed to provide </a:t>
            </a:r>
            <a:r>
              <a:rPr lang="en-US" dirty="0" smtClean="0">
                <a:solidFill>
                  <a:srgbClr val="FF0000"/>
                </a:solidFill>
              </a:rPr>
              <a:t>300 days </a:t>
            </a:r>
            <a:r>
              <a:rPr lang="en-US" dirty="0" smtClean="0"/>
              <a:t>of </a:t>
            </a:r>
          </a:p>
          <a:p>
            <a:pPr marL="0" indent="0">
              <a:buNone/>
            </a:pPr>
            <a:r>
              <a:rPr lang="en-US" dirty="0" smtClean="0"/>
              <a:t>    </a:t>
            </a:r>
            <a:r>
              <a:rPr lang="en-US" dirty="0" smtClean="0">
                <a:solidFill>
                  <a:srgbClr val="FF0000"/>
                </a:solidFill>
              </a:rPr>
              <a:t>supplementary food </a:t>
            </a:r>
            <a:r>
              <a:rPr lang="en-US" dirty="0" smtClean="0"/>
              <a:t>to the beneficiaries in a year.</a:t>
            </a:r>
          </a:p>
          <a:p>
            <a:r>
              <a:rPr lang="en-US" dirty="0" smtClean="0"/>
              <a:t> For children from 3-6 years who visit AWCs, more than one meal is given.</a:t>
            </a:r>
          </a:p>
          <a:p>
            <a:r>
              <a:rPr lang="en-US" dirty="0" smtClean="0"/>
              <a:t> This includes morning snacks in the form of milk/banana/ egg/seasonal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fruits/micro-nutrient fortified food followed by a hot cooked meal (HCM).</a:t>
            </a:r>
          </a:p>
          <a:p>
            <a:r>
              <a:rPr lang="en-US" dirty="0"/>
              <a:t> </a:t>
            </a:r>
            <a:r>
              <a:rPr lang="en-US" dirty="0" smtClean="0"/>
              <a:t> For children below 3 years of age, pregnant and lactating mothers.</a:t>
            </a:r>
          </a:p>
          <a:p>
            <a:r>
              <a:rPr lang="en-US" dirty="0"/>
              <a:t> </a:t>
            </a:r>
            <a:r>
              <a:rPr lang="en-US" dirty="0" smtClean="0"/>
              <a:t> Take Home Rations (THRs) in the form of pre-mixes/ready-to-eat food are </a:t>
            </a:r>
          </a:p>
          <a:p>
            <a:pPr marL="0" indent="0">
              <a:buNone/>
            </a:pPr>
            <a:r>
              <a:rPr lang="en-US" dirty="0" smtClean="0"/>
              <a:t>     provided.</a:t>
            </a:r>
          </a:p>
          <a:p>
            <a:r>
              <a:rPr lang="en-US" dirty="0"/>
              <a:t> </a:t>
            </a:r>
            <a:r>
              <a:rPr lang="en-US" dirty="0" smtClean="0"/>
              <a:t> For severely underweight children in the age group of 6 m- 6 </a:t>
            </a:r>
            <a:r>
              <a:rPr lang="en-US" dirty="0" err="1" smtClean="0"/>
              <a:t>yrs</a:t>
            </a:r>
            <a:r>
              <a:rPr lang="en-US" dirty="0" smtClean="0"/>
              <a:t> ,</a:t>
            </a:r>
            <a:r>
              <a:rPr lang="en-US" dirty="0"/>
              <a:t> </a:t>
            </a:r>
            <a:r>
              <a:rPr lang="en-US" dirty="0" smtClean="0"/>
              <a:t>additional</a:t>
            </a:r>
          </a:p>
          <a:p>
            <a:pPr marL="0" indent="0">
              <a:buNone/>
            </a:pPr>
            <a:r>
              <a:rPr lang="en-US" dirty="0" smtClean="0"/>
              <a:t>     food items in the form of micronutrient fortified food and/or energy dense food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is provided.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11142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"/>
            <a:ext cx="12191999" cy="6857999"/>
          </a:xfrm>
        </p:spPr>
        <p:txBody>
          <a:bodyPr>
            <a:normAutofit/>
          </a:bodyPr>
          <a:lstStyle/>
          <a:p>
            <a:r>
              <a:rPr lang="en-US" dirty="0" smtClean="0"/>
              <a:t>Integrated child development service Programme (ICDS)</a:t>
            </a:r>
          </a:p>
          <a:p>
            <a:pPr marL="0" indent="0">
              <a:buNone/>
            </a:pPr>
            <a:r>
              <a:rPr lang="en-US" dirty="0" smtClean="0"/>
              <a:t>                                          Started in 1975 in 5th five year plan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   </a:t>
            </a:r>
            <a:r>
              <a:rPr lang="en-US" sz="3200" b="1" dirty="0" smtClean="0">
                <a:solidFill>
                  <a:srgbClr val="FF0000"/>
                </a:solidFill>
              </a:rPr>
              <a:t>Beneficiaries :</a:t>
            </a:r>
            <a:endParaRPr lang="en-US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children &lt;6 yrs.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pregnant &amp; lactating mother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Women in reproductive age group</a:t>
            </a:r>
          </a:p>
          <a:p>
            <a:pPr marL="0" indent="0">
              <a:buNone/>
            </a:pPr>
            <a:r>
              <a:rPr lang="en-US" dirty="0" smtClean="0"/>
              <a:t>   </a:t>
            </a:r>
            <a:r>
              <a:rPr lang="en-US" dirty="0">
                <a:solidFill>
                  <a:srgbClr val="FF0000"/>
                </a:solidFill>
              </a:rPr>
              <a:t>W</a:t>
            </a:r>
            <a:r>
              <a:rPr lang="en-US" dirty="0" smtClean="0">
                <a:solidFill>
                  <a:srgbClr val="FF0000"/>
                </a:solidFill>
              </a:rPr>
              <a:t>orks</a:t>
            </a:r>
            <a:r>
              <a:rPr lang="en-US" dirty="0" smtClean="0"/>
              <a:t> — by </a:t>
            </a:r>
            <a:r>
              <a:rPr lang="en-US" dirty="0" err="1" smtClean="0"/>
              <a:t>Anganwadi</a:t>
            </a:r>
            <a:r>
              <a:rPr lang="en-US" dirty="0" smtClean="0"/>
              <a:t> workers</a:t>
            </a:r>
          </a:p>
          <a:p>
            <a:pPr marL="0" indent="0">
              <a:buNone/>
            </a:pPr>
            <a:r>
              <a:rPr lang="en-US" dirty="0" smtClean="0"/>
              <a:t>       Each </a:t>
            </a:r>
            <a:r>
              <a:rPr lang="en-US" dirty="0" err="1" smtClean="0"/>
              <a:t>anganwadi</a:t>
            </a:r>
            <a:r>
              <a:rPr lang="en-US" dirty="0" smtClean="0"/>
              <a:t> unit covers a population of about 400-800 and mini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</a:t>
            </a:r>
            <a:r>
              <a:rPr lang="en-US" dirty="0" err="1" smtClean="0"/>
              <a:t>anganwadi</a:t>
            </a:r>
            <a:r>
              <a:rPr lang="en-US" dirty="0" smtClean="0"/>
              <a:t> </a:t>
            </a:r>
            <a:r>
              <a:rPr lang="en-US" dirty="0" err="1" smtClean="0"/>
              <a:t>centres</a:t>
            </a:r>
            <a:r>
              <a:rPr lang="en-US" dirty="0" smtClean="0"/>
              <a:t> about 150-300.</a:t>
            </a:r>
          </a:p>
          <a:p>
            <a:pPr marL="0" indent="0">
              <a:buNone/>
            </a:pPr>
            <a:r>
              <a:rPr lang="en-US" dirty="0" smtClean="0"/>
              <a:t>       CDPO (Child Development Project Officer) is overall in charge of ICDS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Programme.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75699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Special Nutrition </a:t>
            </a:r>
            <a:r>
              <a:rPr lang="en-US" sz="3200" b="1" dirty="0" smtClean="0">
                <a:solidFill>
                  <a:srgbClr val="FF0000"/>
                </a:solidFill>
              </a:rPr>
              <a:t>Programme -</a:t>
            </a:r>
            <a:endParaRPr lang="en-US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</a:t>
            </a:r>
            <a:r>
              <a:rPr lang="en-US" dirty="0"/>
              <a:t>Started in </a:t>
            </a:r>
            <a:r>
              <a:rPr lang="en-US" dirty="0" smtClean="0"/>
              <a:t>1970 ,  </a:t>
            </a:r>
            <a:r>
              <a:rPr lang="en-US" dirty="0"/>
              <a:t>Operated by Ministry of social welfare.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</a:t>
            </a:r>
            <a:r>
              <a:rPr lang="en-US" dirty="0"/>
              <a:t>For nutritional benefit</a:t>
            </a:r>
          </a:p>
          <a:p>
            <a:pPr marL="0" indent="0">
              <a:buNone/>
            </a:pPr>
            <a:r>
              <a:rPr lang="en-US" dirty="0" smtClean="0"/>
              <a:t>                             preschool </a:t>
            </a:r>
            <a:r>
              <a:rPr lang="en-US" dirty="0"/>
              <a:t>children</a:t>
            </a:r>
          </a:p>
          <a:p>
            <a:pPr marL="0" indent="0">
              <a:buNone/>
            </a:pPr>
            <a:r>
              <a:rPr lang="en-US" dirty="0"/>
              <a:t>                             </a:t>
            </a:r>
            <a:r>
              <a:rPr lang="en-US" dirty="0" smtClean="0"/>
              <a:t>pregnant women and </a:t>
            </a:r>
            <a:r>
              <a:rPr lang="en-US" dirty="0"/>
              <a:t>lactating </a:t>
            </a:r>
            <a:r>
              <a:rPr lang="en-US" dirty="0" smtClean="0"/>
              <a:t>mother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            in urban </a:t>
            </a:r>
            <a:r>
              <a:rPr lang="en-US" dirty="0"/>
              <a:t>slums, tribal </a:t>
            </a:r>
            <a:r>
              <a:rPr lang="en-US" dirty="0" smtClean="0"/>
              <a:t>&amp; drought </a:t>
            </a:r>
            <a:r>
              <a:rPr lang="en-US" dirty="0"/>
              <a:t>prone rural areas.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ACTIVITIES </a:t>
            </a:r>
            <a:r>
              <a:rPr lang="en-US" dirty="0">
                <a:solidFill>
                  <a:srgbClr val="FF0000"/>
                </a:solidFill>
              </a:rPr>
              <a:t>: </a:t>
            </a:r>
          </a:p>
          <a:p>
            <a:pPr marL="0" indent="0">
              <a:buNone/>
            </a:pPr>
            <a:r>
              <a:rPr lang="en-US" dirty="0"/>
              <a:t>     1) Supplementary nutrition for 300 days per year</a:t>
            </a:r>
          </a:p>
          <a:p>
            <a:pPr marL="0" indent="0">
              <a:buNone/>
            </a:pPr>
            <a:r>
              <a:rPr lang="en-US" dirty="0"/>
              <a:t>                                      Child : 300 kcal. &amp; protein 10-12 </a:t>
            </a:r>
            <a:r>
              <a:rPr lang="en-US" dirty="0" smtClean="0"/>
              <a:t>gm./</a:t>
            </a:r>
            <a:r>
              <a:rPr lang="en-US" dirty="0"/>
              <a:t>day</a:t>
            </a:r>
          </a:p>
          <a:p>
            <a:pPr marL="0" indent="0">
              <a:buNone/>
            </a:pPr>
            <a:r>
              <a:rPr lang="en-US" dirty="0"/>
              <a:t>                                       Women: 500 kcal &amp; protein 25 </a:t>
            </a:r>
            <a:r>
              <a:rPr lang="en-US" dirty="0" smtClean="0"/>
              <a:t>gm./</a:t>
            </a:r>
            <a:r>
              <a:rPr lang="en-US" dirty="0"/>
              <a:t>day</a:t>
            </a:r>
          </a:p>
          <a:p>
            <a:pPr marL="0" indent="0">
              <a:buNone/>
            </a:pPr>
            <a:r>
              <a:rPr lang="en-US" dirty="0"/>
              <a:t>     2) Provide health service</a:t>
            </a:r>
          </a:p>
          <a:p>
            <a:pPr marL="0" indent="0">
              <a:buNone/>
            </a:pPr>
            <a:r>
              <a:rPr lang="en-US" dirty="0"/>
              <a:t>                                          supply vitamin A solution</a:t>
            </a:r>
          </a:p>
          <a:p>
            <a:pPr marL="0" indent="0">
              <a:buNone/>
            </a:pPr>
            <a:r>
              <a:rPr lang="en-US" dirty="0"/>
              <a:t>-                                         Iron &amp; folic acid</a:t>
            </a:r>
          </a:p>
          <a:p>
            <a:pPr marL="0" indent="0">
              <a:buNone/>
            </a:pPr>
            <a:r>
              <a:rPr lang="en-US" dirty="0"/>
              <a:t>                                          Now SNP is merged with ICDS </a:t>
            </a:r>
            <a:r>
              <a:rPr lang="en-US" dirty="0" smtClean="0"/>
              <a:t>Programme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03822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-47501"/>
            <a:ext cx="12192000" cy="6858000"/>
          </a:xfrm>
        </p:spPr>
        <p:txBody>
          <a:bodyPr/>
          <a:lstStyle/>
          <a:p>
            <a:pPr marL="0" indent="0"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endParaRPr lang="en-US" sz="36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600" b="1" dirty="0" err="1" smtClean="0">
                <a:solidFill>
                  <a:srgbClr val="FF0000"/>
                </a:solidFill>
              </a:rPr>
              <a:t>Balwadi</a:t>
            </a:r>
            <a:r>
              <a:rPr lang="en-US" sz="3600" b="1" dirty="0" smtClean="0">
                <a:solidFill>
                  <a:srgbClr val="FF0000"/>
                </a:solidFill>
              </a:rPr>
              <a:t> Nutrition Programme</a:t>
            </a:r>
          </a:p>
          <a:p>
            <a:pPr marL="0" indent="0">
              <a:buNone/>
            </a:pPr>
            <a:endParaRPr lang="en-US" sz="3600" b="1" dirty="0" smtClean="0">
              <a:solidFill>
                <a:srgbClr val="FF0000"/>
              </a:solidFill>
            </a:endParaRPr>
          </a:p>
          <a:p>
            <a:r>
              <a:rPr lang="en-US" dirty="0" smtClean="0"/>
              <a:t> Implemented through </a:t>
            </a:r>
            <a:r>
              <a:rPr lang="en-US" dirty="0" err="1" smtClean="0"/>
              <a:t>Balwadis</a:t>
            </a:r>
            <a:r>
              <a:rPr lang="en-US" dirty="0" smtClean="0"/>
              <a:t> who provide pre-primary education to 3-6yr.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children.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 Provides 300 kcal energy &amp; 10 </a:t>
            </a:r>
            <a:r>
              <a:rPr lang="en-US" dirty="0" err="1" smtClean="0"/>
              <a:t>gm</a:t>
            </a:r>
            <a:r>
              <a:rPr lang="en-US" dirty="0" smtClean="0"/>
              <a:t> protein per day for 270 days/ year.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 </a:t>
            </a:r>
            <a:r>
              <a:rPr lang="en-US" dirty="0" err="1" smtClean="0"/>
              <a:t>Balwadis</a:t>
            </a:r>
            <a:r>
              <a:rPr lang="en-US" dirty="0" smtClean="0"/>
              <a:t> are being phased out because of universalization of ICDS.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96443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Mid-day Meal Programme :</a:t>
            </a:r>
          </a:p>
          <a:p>
            <a:r>
              <a:rPr lang="en-US" dirty="0" smtClean="0"/>
              <a:t> Also called as School Lunch Programme  in operation since 1961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</a:t>
            </a:r>
            <a:r>
              <a:rPr lang="en-US" dirty="0" err="1" smtClean="0"/>
              <a:t>Tamilnadu</a:t>
            </a:r>
            <a:r>
              <a:rPr lang="en-US" dirty="0" smtClean="0"/>
              <a:t> — first started this Programme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OBJECTIVES :</a:t>
            </a:r>
          </a:p>
          <a:p>
            <a:pPr marL="0" indent="0">
              <a:buNone/>
            </a:pPr>
            <a:r>
              <a:rPr lang="en-US" dirty="0" smtClean="0"/>
              <a:t> - To attract more children for admission to school.</a:t>
            </a:r>
          </a:p>
          <a:p>
            <a:pPr marL="0" indent="0">
              <a:buNone/>
            </a:pPr>
            <a:r>
              <a:rPr lang="en-US" dirty="0" smtClean="0"/>
              <a:t> - Literacy improvement of children.</a:t>
            </a:r>
          </a:p>
          <a:p>
            <a:pPr marL="0" indent="0">
              <a:buNone/>
            </a:pPr>
            <a:r>
              <a:rPr lang="en-US" dirty="0" smtClean="0"/>
              <a:t> - Eating habits &amp; nutrition education</a:t>
            </a:r>
            <a:r>
              <a:rPr lang="en-US" dirty="0"/>
              <a:t>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BENEFICIARIES </a:t>
            </a:r>
            <a:r>
              <a:rPr lang="en-US" dirty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r>
              <a:rPr lang="en-US" dirty="0"/>
              <a:t>        Primary School children(6-11) - Given for 250 days per year are given.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Principles For Mid-Day Meal:</a:t>
            </a:r>
          </a:p>
          <a:p>
            <a:pPr marL="0" indent="0">
              <a:buNone/>
            </a:pPr>
            <a:r>
              <a:rPr lang="en-US" dirty="0"/>
              <a:t>    </a:t>
            </a:r>
            <a:r>
              <a:rPr lang="en-US" dirty="0" smtClean="0"/>
              <a:t>- Meal </a:t>
            </a:r>
            <a:r>
              <a:rPr lang="en-US" dirty="0"/>
              <a:t>should be supplement , not a substitute to home diet.</a:t>
            </a:r>
          </a:p>
          <a:p>
            <a:pPr marL="0" indent="0">
              <a:buNone/>
            </a:pPr>
            <a:r>
              <a:rPr lang="en-US" dirty="0"/>
              <a:t>                              </a:t>
            </a:r>
            <a:r>
              <a:rPr lang="en-US" dirty="0" smtClean="0"/>
              <a:t>     </a:t>
            </a:r>
            <a:r>
              <a:rPr lang="en-US" dirty="0"/>
              <a:t>Supply 1/3rd energy &amp; 1/2 of total protein.</a:t>
            </a:r>
          </a:p>
          <a:p>
            <a:pPr marL="0" indent="0">
              <a:buNone/>
            </a:pPr>
            <a:r>
              <a:rPr lang="en-US" dirty="0" smtClean="0"/>
              <a:t>    - </a:t>
            </a:r>
            <a:r>
              <a:rPr lang="en-US" dirty="0"/>
              <a:t>Cost of meal-reasonable low ,Can be prepared easily, with locally available food</a:t>
            </a:r>
          </a:p>
          <a:p>
            <a:pPr marL="0" indent="0">
              <a:buNone/>
            </a:pPr>
            <a:r>
              <a:rPr lang="en-US" dirty="0" smtClean="0"/>
              <a:t>    - Menu </a:t>
            </a:r>
            <a:r>
              <a:rPr lang="en-US" dirty="0"/>
              <a:t>should be frequently changed to avoid </a:t>
            </a:r>
            <a:r>
              <a:rPr lang="en-US" dirty="0" smtClean="0"/>
              <a:t>monotony.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08471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  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A mid-day school meal Food stuffs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Cereals and millets     --  75 g /day /child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Pulses                           --  30g / day/child</a:t>
            </a:r>
          </a:p>
          <a:p>
            <a:pPr marL="0" indent="0">
              <a:buNone/>
            </a:pPr>
            <a:r>
              <a:rPr lang="en-US" dirty="0" smtClean="0"/>
              <a:t>    Oils and fats                --   8 g /day/child   </a:t>
            </a:r>
          </a:p>
          <a:p>
            <a:pPr marL="0" indent="0">
              <a:buNone/>
            </a:pPr>
            <a:r>
              <a:rPr lang="en-US" dirty="0" smtClean="0"/>
              <a:t>    Leafy vegetables         --  30g /day/child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Non-leafy vegetables --  30g /day/child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Important Goals</a:t>
            </a:r>
          </a:p>
          <a:p>
            <a:pPr marL="0" indent="0">
              <a:buNone/>
            </a:pPr>
            <a:r>
              <a:rPr lang="en-US" dirty="0"/>
              <a:t>    Re-orientation of eating habits</a:t>
            </a:r>
          </a:p>
          <a:p>
            <a:pPr marL="0" indent="0">
              <a:buNone/>
            </a:pPr>
            <a:r>
              <a:rPr lang="en-US" dirty="0"/>
              <a:t>    Nutrition education into school curriculum</a:t>
            </a:r>
          </a:p>
          <a:p>
            <a:pPr marL="0" indent="0">
              <a:buNone/>
            </a:pPr>
            <a:r>
              <a:rPr lang="en-US" dirty="0"/>
              <a:t>    Encouraging use of local commodities</a:t>
            </a:r>
          </a:p>
          <a:p>
            <a:pPr marL="0" indent="0">
              <a:buNone/>
            </a:pPr>
            <a:r>
              <a:rPr lang="en-US" dirty="0"/>
              <a:t>    Improving school attendance &amp; education performance of students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5668797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799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3500" b="1" dirty="0" smtClean="0">
                <a:solidFill>
                  <a:srgbClr val="FF0000"/>
                </a:solidFill>
              </a:rPr>
              <a:t>Mid day Meal scheme :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Started in </a:t>
            </a:r>
            <a:r>
              <a:rPr lang="en-US" dirty="0" smtClean="0">
                <a:solidFill>
                  <a:srgbClr val="FF0000"/>
                </a:solidFill>
              </a:rPr>
              <a:t>15 August 1995 </a:t>
            </a:r>
            <a:r>
              <a:rPr lang="en-US" dirty="0" smtClean="0"/>
              <a:t>and revised in </a:t>
            </a:r>
            <a:r>
              <a:rPr lang="en-US" dirty="0" smtClean="0">
                <a:solidFill>
                  <a:srgbClr val="FF0000"/>
                </a:solidFill>
              </a:rPr>
              <a:t>2004</a:t>
            </a:r>
            <a:r>
              <a:rPr lang="en-US" dirty="0" smtClean="0"/>
              <a:t>. Also known as </a:t>
            </a:r>
            <a:r>
              <a:rPr lang="en-US" dirty="0" smtClean="0">
                <a:solidFill>
                  <a:srgbClr val="FF0000"/>
                </a:solidFill>
              </a:rPr>
              <a:t>National Programme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   of nutritional support to primary education.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This programme cover all primary school (govt. and govt. aided) children of class 1-5.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</a:t>
            </a:r>
            <a:r>
              <a:rPr lang="en-US" dirty="0"/>
              <a:t> </a:t>
            </a:r>
            <a:r>
              <a:rPr lang="en-US" dirty="0" smtClean="0"/>
              <a:t>        cooked mid day meal 300 calories of energy/day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                                     8-12 gm. of protein/day 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 </a:t>
            </a:r>
            <a:r>
              <a:rPr lang="en-US" dirty="0" smtClean="0"/>
              <a:t>   </a:t>
            </a:r>
            <a:r>
              <a:rPr lang="en-US" dirty="0"/>
              <a:t> </a:t>
            </a:r>
            <a:r>
              <a:rPr lang="en-US" dirty="0" smtClean="0"/>
              <a:t>                                                 for  200 days is given.</a:t>
            </a:r>
          </a:p>
          <a:p>
            <a:pPr marL="0" indent="0">
              <a:buNone/>
            </a:pPr>
            <a:r>
              <a:rPr lang="en-US" dirty="0" smtClean="0"/>
              <a:t> In </a:t>
            </a:r>
            <a:r>
              <a:rPr lang="en-US" dirty="0" smtClean="0">
                <a:solidFill>
                  <a:srgbClr val="FF0000"/>
                </a:solidFill>
              </a:rPr>
              <a:t>October 2007</a:t>
            </a:r>
            <a:r>
              <a:rPr lang="en-US" dirty="0" smtClean="0"/>
              <a:t>, the Scheme was extended to cover children of upper primary classes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(i.e. </a:t>
            </a:r>
            <a:r>
              <a:rPr lang="en-US" dirty="0" smtClean="0">
                <a:solidFill>
                  <a:srgbClr val="FF0000"/>
                </a:solidFill>
              </a:rPr>
              <a:t>class VI to VIII) </a:t>
            </a:r>
            <a:r>
              <a:rPr lang="en-US" dirty="0" smtClean="0"/>
              <a:t>Educationally Backwards Blocks </a:t>
            </a:r>
            <a:r>
              <a:rPr lang="en-US" dirty="0" smtClean="0">
                <a:solidFill>
                  <a:srgbClr val="FF0000"/>
                </a:solidFill>
              </a:rPr>
              <a:t>(EBBS) </a:t>
            </a:r>
            <a:r>
              <a:rPr lang="en-US" dirty="0" smtClean="0"/>
              <a:t>and the name of the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Scheme was changed from to </a:t>
            </a:r>
            <a:r>
              <a:rPr lang="en-US" dirty="0" smtClean="0">
                <a:solidFill>
                  <a:srgbClr val="FF0000"/>
                </a:solidFill>
              </a:rPr>
              <a:t>'National Programme of Mid Day Meal in Schools'.</a:t>
            </a:r>
          </a:p>
          <a:p>
            <a:pPr marL="0" indent="0">
              <a:buNone/>
            </a:pPr>
            <a:r>
              <a:rPr lang="en-US" dirty="0" smtClean="0"/>
              <a:t> The nutritional norm for upper primary stage was fixed at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                700</a:t>
            </a:r>
            <a:r>
              <a:rPr lang="en-US" dirty="0"/>
              <a:t> </a:t>
            </a:r>
            <a:r>
              <a:rPr lang="en-US" dirty="0" smtClean="0"/>
              <a:t>Calories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                20 grams of protein.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The Scheme was extended to all areas across the country from  1</a:t>
            </a:r>
            <a:r>
              <a:rPr lang="en-US" baseline="30000" dirty="0" smtClean="0"/>
              <a:t>st</a:t>
            </a:r>
            <a:r>
              <a:rPr lang="en-US" dirty="0" smtClean="0"/>
              <a:t> April 2008.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2050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79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3200" b="1" dirty="0" smtClean="0">
                <a:solidFill>
                  <a:srgbClr val="FF0000"/>
                </a:solidFill>
              </a:rPr>
              <a:t>National Prophylaxis Program against Nutrition Blindness (NPPNB)</a:t>
            </a:r>
          </a:p>
          <a:p>
            <a:pPr marL="0" indent="0">
              <a:buNone/>
            </a:pPr>
            <a:r>
              <a:rPr lang="en-US" sz="3200" b="1" dirty="0" smtClean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r>
              <a:rPr lang="en-US" dirty="0" smtClean="0"/>
              <a:t>           Nutrition Blindness due to </a:t>
            </a:r>
            <a:r>
              <a:rPr lang="en-US" dirty="0" err="1" smtClean="0"/>
              <a:t>Vit</a:t>
            </a:r>
            <a:r>
              <a:rPr lang="en-US" dirty="0" smtClean="0"/>
              <a:t>. A Deficiency (NPPNB) :</a:t>
            </a:r>
          </a:p>
          <a:p>
            <a:pPr marL="0" indent="0">
              <a:buNone/>
            </a:pPr>
            <a:r>
              <a:rPr lang="en-US" dirty="0" smtClean="0"/>
              <a:t>                  launched in 1970.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Started as 100 percent centrally sponsored program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Was 1s</a:t>
            </a:r>
            <a:r>
              <a:rPr lang="en-US" dirty="0"/>
              <a:t>t</a:t>
            </a:r>
            <a:r>
              <a:rPr lang="en-US" dirty="0" smtClean="0"/>
              <a:t> initiated in II states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Subsequent years: program extended to whole of the country.</a:t>
            </a:r>
          </a:p>
          <a:p>
            <a:pPr marL="0" indent="0">
              <a:buNone/>
            </a:pPr>
            <a:r>
              <a:rPr lang="en-US" sz="3200" dirty="0" smtClean="0">
                <a:solidFill>
                  <a:srgbClr val="FF0000"/>
                </a:solidFill>
              </a:rPr>
              <a:t>Objective 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 smtClean="0"/>
              <a:t>             </a:t>
            </a:r>
            <a:r>
              <a:rPr lang="en-US" dirty="0"/>
              <a:t>R</a:t>
            </a:r>
            <a:r>
              <a:rPr lang="en-US" dirty="0" smtClean="0"/>
              <a:t>eduction of blindness &amp;</a:t>
            </a:r>
          </a:p>
          <a:p>
            <a:pPr marL="0" indent="0">
              <a:buNone/>
            </a:pPr>
            <a:r>
              <a:rPr lang="en-US" dirty="0" smtClean="0"/>
              <a:t>             Prevention of blindness due to </a:t>
            </a:r>
            <a:r>
              <a:rPr lang="en-US" dirty="0" err="1" smtClean="0"/>
              <a:t>vit.A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72457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 Vitamin A Supplementation is bundled with Albendazole Suspension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</a:t>
            </a:r>
            <a:r>
              <a:rPr lang="en-US" dirty="0" smtClean="0">
                <a:solidFill>
                  <a:srgbClr val="FF0000"/>
                </a:solidFill>
              </a:rPr>
              <a:t>Biannual Approach</a:t>
            </a:r>
          </a:p>
          <a:p>
            <a:pPr marL="0" indent="0">
              <a:buNone/>
            </a:pPr>
            <a:r>
              <a:rPr lang="en-US" dirty="0" smtClean="0"/>
              <a:t>     Children from 9months to 60 months are administered with the drugs at RI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Session sites .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In the month of August and February.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Currently VAS implemented through existing PHCs and sub-centers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Female MPW and other paramedical administer</a:t>
            </a:r>
          </a:p>
          <a:p>
            <a:pPr marL="0" indent="0">
              <a:buNone/>
            </a:pPr>
            <a:r>
              <a:rPr lang="en-US" dirty="0" smtClean="0"/>
              <a:t>      Vitamin A at the RI sites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7039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National programme for the </a:t>
            </a:r>
            <a:r>
              <a:rPr lang="en-US" sz="3200" b="1" dirty="0" smtClean="0">
                <a:solidFill>
                  <a:srgbClr val="FF0000"/>
                </a:solidFill>
              </a:rPr>
              <a:t>prevention of </a:t>
            </a:r>
            <a:r>
              <a:rPr lang="en-US" sz="3200" b="1" dirty="0">
                <a:solidFill>
                  <a:srgbClr val="FF0000"/>
                </a:solidFill>
              </a:rPr>
              <a:t>Nutritional </a:t>
            </a:r>
            <a:r>
              <a:rPr lang="en-US" sz="3200" b="1" dirty="0" smtClean="0">
                <a:solidFill>
                  <a:srgbClr val="FF0000"/>
                </a:solidFill>
              </a:rPr>
              <a:t>Anemia</a:t>
            </a:r>
          </a:p>
          <a:p>
            <a:pPr marL="0" indent="0">
              <a:buNone/>
            </a:pPr>
            <a:r>
              <a:rPr lang="en-US" sz="3200" b="1" dirty="0" smtClean="0">
                <a:solidFill>
                  <a:srgbClr val="FF0000"/>
                </a:solidFill>
              </a:rPr>
              <a:t>          </a:t>
            </a:r>
            <a:r>
              <a:rPr lang="en-US" dirty="0" smtClean="0"/>
              <a:t>In </a:t>
            </a:r>
            <a:r>
              <a:rPr lang="en-US" dirty="0"/>
              <a:t>1970 by Govt. of India in 4th five </a:t>
            </a:r>
            <a:r>
              <a:rPr lang="en-US" dirty="0" err="1" smtClean="0"/>
              <a:t>yr.plan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  To </a:t>
            </a:r>
            <a:r>
              <a:rPr lang="en-US" dirty="0"/>
              <a:t>prevent nutritional Anemia  </a:t>
            </a:r>
            <a:r>
              <a:rPr lang="en-US" dirty="0" smtClean="0"/>
              <a:t>  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Pregnant , </a:t>
            </a:r>
            <a:r>
              <a:rPr lang="en-US" dirty="0"/>
              <a:t>lactating </a:t>
            </a:r>
            <a:r>
              <a:rPr lang="en-US" dirty="0" smtClean="0"/>
              <a:t>mother </a:t>
            </a:r>
            <a:r>
              <a:rPr lang="en-US" dirty="0"/>
              <a:t>&amp; acceptor of family </a:t>
            </a:r>
            <a:r>
              <a:rPr lang="en-US" dirty="0" smtClean="0"/>
              <a:t>planning-  1tab.</a:t>
            </a:r>
          </a:p>
          <a:p>
            <a:pPr marL="0" indent="0">
              <a:buNone/>
            </a:pPr>
            <a:r>
              <a:rPr lang="en-US" dirty="0" smtClean="0"/>
              <a:t>(100mg elemental iron &amp; 0.5 mg. folic acid) - 100days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Children </a:t>
            </a:r>
            <a:r>
              <a:rPr lang="en-US" dirty="0"/>
              <a:t>1-12 </a:t>
            </a:r>
            <a:r>
              <a:rPr lang="en-US" dirty="0" smtClean="0"/>
              <a:t>yrs. 1 </a:t>
            </a:r>
            <a:r>
              <a:rPr lang="en-US" dirty="0"/>
              <a:t>tab. </a:t>
            </a:r>
            <a:r>
              <a:rPr lang="en-US" dirty="0" smtClean="0"/>
              <a:t>(20mg </a:t>
            </a:r>
            <a:r>
              <a:rPr lang="en-US" dirty="0"/>
              <a:t>iron +0.1mg </a:t>
            </a:r>
            <a:r>
              <a:rPr lang="en-US" dirty="0" smtClean="0"/>
              <a:t>folic acid ) - 100days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 MCH in urban ,PHCs in rural area and ICDS projects </a:t>
            </a:r>
            <a:r>
              <a:rPr lang="en-US" dirty="0" err="1" smtClean="0"/>
              <a:t>implimenting</a:t>
            </a:r>
            <a:r>
              <a:rPr lang="en-US" dirty="0" smtClean="0"/>
              <a:t> this .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Fortification of salt with </a:t>
            </a:r>
            <a:r>
              <a:rPr lang="en-US" dirty="0"/>
              <a:t>iron.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The </a:t>
            </a:r>
            <a:r>
              <a:rPr lang="en-US" dirty="0">
                <a:solidFill>
                  <a:srgbClr val="FF0000"/>
                </a:solidFill>
              </a:rPr>
              <a:t>National Iron Plus Initiative </a:t>
            </a:r>
            <a:r>
              <a:rPr lang="en-US" dirty="0"/>
              <a:t>(NIPI) is an attempt to look at the </a:t>
            </a:r>
            <a:r>
              <a:rPr lang="en-US" dirty="0" smtClean="0">
                <a:solidFill>
                  <a:srgbClr val="FF0000"/>
                </a:solidFill>
              </a:rPr>
              <a:t>Iron </a:t>
            </a:r>
            <a:r>
              <a:rPr lang="en-US" dirty="0">
                <a:solidFill>
                  <a:srgbClr val="FF0000"/>
                </a:solidFill>
              </a:rPr>
              <a:t>Deficiency </a:t>
            </a:r>
            <a:endParaRPr lang="en-US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</a:t>
            </a:r>
            <a:r>
              <a:rPr lang="en-US" dirty="0" smtClean="0">
                <a:solidFill>
                  <a:srgbClr val="FF0000"/>
                </a:solidFill>
              </a:rPr>
              <a:t>Anemia  </a:t>
            </a:r>
            <a:r>
              <a:rPr lang="en-US" dirty="0" err="1" smtClean="0">
                <a:solidFill>
                  <a:srgbClr val="FF0000"/>
                </a:solidFill>
              </a:rPr>
              <a:t>coprrehensively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all </a:t>
            </a:r>
            <a:r>
              <a:rPr lang="en-US" dirty="0"/>
              <a:t>including </a:t>
            </a:r>
            <a:r>
              <a:rPr lang="en-US" dirty="0">
                <a:solidFill>
                  <a:srgbClr val="FF0000"/>
                </a:solidFill>
              </a:rPr>
              <a:t>adolescents and women in reproductive </a:t>
            </a:r>
            <a:endParaRPr lang="en-US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age group </a:t>
            </a:r>
            <a:r>
              <a:rPr lang="en-US" dirty="0">
                <a:solidFill>
                  <a:srgbClr val="FF0000"/>
                </a:solidFill>
              </a:rPr>
              <a:t>who are not pregnant or </a:t>
            </a:r>
            <a:r>
              <a:rPr lang="en-US" dirty="0" smtClean="0">
                <a:solidFill>
                  <a:srgbClr val="FF0000"/>
                </a:solidFill>
              </a:rPr>
              <a:t>lactating .</a:t>
            </a: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 smtClean="0"/>
              <a:t>Vision 2025 – Anemia free India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        Reduction of anemia by 50 %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9046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   </a:t>
            </a:r>
            <a:r>
              <a:rPr lang="en-US" sz="3200" dirty="0" smtClean="0">
                <a:solidFill>
                  <a:srgbClr val="FF0000"/>
                </a:solidFill>
              </a:rPr>
              <a:t>Interventions -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- IFA Supplementation and Deworming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- BCC for consumption of Iron Rich Food and</a:t>
            </a:r>
          </a:p>
          <a:p>
            <a:pPr marL="0" indent="0">
              <a:buNone/>
            </a:pPr>
            <a:r>
              <a:rPr lang="en-US" dirty="0" smtClean="0"/>
              <a:t>        - IFA &amp; Albendazole Compliance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- Use of Iron Fortified Food in Public Health facilities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- Test and treat nutritional anemia in school going adolescents 10-19 years</a:t>
            </a:r>
          </a:p>
          <a:p>
            <a:pPr marL="0" indent="0">
              <a:buNone/>
            </a:pPr>
            <a:r>
              <a:rPr lang="en-US" dirty="0" smtClean="0"/>
              <a:t>                                                                                                pregnant women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- Test and treat non-nutritional anemia (Malaria , sickle cell anemia </a:t>
            </a:r>
            <a:r>
              <a:rPr lang="en-US" dirty="0" err="1" smtClean="0"/>
              <a:t>etc</a:t>
            </a:r>
            <a:r>
              <a:rPr lang="en-US" dirty="0" smtClean="0"/>
              <a:t> .)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-  Delayed cord clamping at institutional delivery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31424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5006080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3369472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    </a:t>
            </a:r>
            <a:r>
              <a:rPr lang="en-US" dirty="0"/>
              <a:t>D</a:t>
            </a:r>
            <a:r>
              <a:rPr lang="en-US" dirty="0" smtClean="0"/>
              <a:t>eworming</a:t>
            </a:r>
          </a:p>
          <a:p>
            <a:r>
              <a:rPr lang="en-US" dirty="0" smtClean="0"/>
              <a:t>1 tablet daily for 180 days , starting after the first trimester, at 14-16weeks of gestation.  </a:t>
            </a:r>
          </a:p>
          <a:p>
            <a:r>
              <a:rPr lang="en-US" dirty="0" smtClean="0"/>
              <a:t>To be repeated for 180 days postpartum</a:t>
            </a:r>
            <a:r>
              <a:rPr lang="en-US" dirty="0"/>
              <a:t> w</a:t>
            </a:r>
            <a:r>
              <a:rPr lang="en-US" dirty="0" smtClean="0"/>
              <a:t>eekly throughout - ASHA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IFA Syrup bottles would be handed over to all Mothers at VHND sessions</a:t>
            </a:r>
          </a:p>
          <a:p>
            <a:r>
              <a:rPr lang="en-US" dirty="0" smtClean="0"/>
              <a:t>In school through teachers &amp; for out of school children through AWW /ANM/ASHA</a:t>
            </a:r>
          </a:p>
          <a:p>
            <a:r>
              <a:rPr lang="en-US" dirty="0" smtClean="0"/>
              <a:t>Through ASHA during house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89724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0"/>
            <a:ext cx="12192001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DAWORMING :</a:t>
            </a:r>
          </a:p>
          <a:p>
            <a:pPr marL="0" indent="0">
              <a:buNone/>
            </a:pPr>
            <a:r>
              <a:rPr lang="en-US" sz="3200" dirty="0" smtClean="0">
                <a:solidFill>
                  <a:srgbClr val="FF0000"/>
                </a:solidFill>
              </a:rPr>
              <a:t>Introduction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241 million children at risk of intestinal worms</a:t>
            </a:r>
          </a:p>
          <a:p>
            <a:pPr marL="0" indent="0">
              <a:buNone/>
            </a:pPr>
            <a:r>
              <a:rPr lang="en-US" dirty="0" smtClean="0"/>
              <a:t>     </a:t>
            </a:r>
            <a:r>
              <a:rPr lang="en-US" dirty="0"/>
              <a:t> </a:t>
            </a:r>
            <a:r>
              <a:rPr lang="en-US" dirty="0" smtClean="0"/>
              <a:t>        - poor sanitation and hygiene,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- Soil transmitted helminthes </a:t>
            </a:r>
          </a:p>
          <a:p>
            <a:pPr marL="0" indent="0">
              <a:buNone/>
            </a:pPr>
            <a:r>
              <a:rPr lang="en-US" dirty="0" smtClean="0"/>
              <a:t>(commonly referred to as worms, including roundworms, whipworms and</a:t>
            </a:r>
          </a:p>
          <a:p>
            <a:pPr marL="0" indent="0">
              <a:buNone/>
            </a:pPr>
            <a:r>
              <a:rPr lang="en-US" dirty="0" smtClean="0"/>
              <a:t>hookworms. ) are the major cause anemia and under-nutrition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Almost </a:t>
            </a:r>
            <a:r>
              <a:rPr lang="en-US" dirty="0" smtClean="0">
                <a:solidFill>
                  <a:srgbClr val="FF0000"/>
                </a:solidFill>
              </a:rPr>
              <a:t>7 in 10 </a:t>
            </a:r>
            <a:r>
              <a:rPr lang="en-US" dirty="0" smtClean="0"/>
              <a:t>children in the </a:t>
            </a:r>
            <a:r>
              <a:rPr lang="en-US" dirty="0" smtClean="0">
                <a:solidFill>
                  <a:srgbClr val="FF0000"/>
                </a:solidFill>
              </a:rPr>
              <a:t>6-59</a:t>
            </a:r>
            <a:r>
              <a:rPr lang="en-US" dirty="0" smtClean="0"/>
              <a:t> month age-group are anemic.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45313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0"/>
            <a:ext cx="12192001" cy="6858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sz="4000" b="1" dirty="0" smtClean="0">
                <a:solidFill>
                  <a:srgbClr val="FF0000"/>
                </a:solidFill>
              </a:rPr>
              <a:t>National Deworming Day</a:t>
            </a:r>
          </a:p>
          <a:p>
            <a:pPr marL="0" indent="0">
              <a:buNone/>
            </a:pPr>
            <a:r>
              <a:rPr lang="en-US" dirty="0" smtClean="0"/>
              <a:t> Launched on February 2015.</a:t>
            </a:r>
          </a:p>
          <a:p>
            <a:pPr marL="0" indent="0">
              <a:buNone/>
            </a:pPr>
            <a:r>
              <a:rPr lang="en-US" dirty="0" smtClean="0"/>
              <a:t> The National Deworming Day is a single fixed-day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</a:t>
            </a:r>
            <a:r>
              <a:rPr lang="en-US" dirty="0"/>
              <a:t> </a:t>
            </a:r>
            <a:r>
              <a:rPr lang="en-US" dirty="0" smtClean="0"/>
              <a:t>            in all children aged 1- 19 years, and is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held on 10 February and 10 August each year.</a:t>
            </a:r>
          </a:p>
          <a:p>
            <a:pPr marL="0" indent="0">
              <a:buNone/>
            </a:pPr>
            <a:r>
              <a:rPr lang="en-US" sz="3200" b="1" dirty="0" smtClean="0">
                <a:solidFill>
                  <a:srgbClr val="FF0000"/>
                </a:solidFill>
              </a:rPr>
              <a:t>Aims -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</a:t>
            </a:r>
            <a:r>
              <a:rPr lang="en-US" dirty="0"/>
              <a:t>T</a:t>
            </a:r>
            <a:r>
              <a:rPr lang="en-US" dirty="0" smtClean="0"/>
              <a:t>o create mass awareness about the most effective and low-cost treatment</a:t>
            </a:r>
          </a:p>
          <a:p>
            <a:pPr marL="0" indent="0">
              <a:buNone/>
            </a:pPr>
            <a:r>
              <a:rPr lang="en-US" dirty="0" smtClean="0"/>
              <a:t> administering </a:t>
            </a:r>
            <a:r>
              <a:rPr lang="en-US" dirty="0" err="1" smtClean="0"/>
              <a:t>albendazole</a:t>
            </a:r>
            <a:r>
              <a:rPr lang="en-US" dirty="0" smtClean="0"/>
              <a:t> tablets.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Objective -</a:t>
            </a:r>
            <a:endParaRPr lang="en-US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/>
              <a:t>     To deworm all preschool and school-age children between the ages</a:t>
            </a:r>
          </a:p>
          <a:p>
            <a:pPr marL="0" indent="0">
              <a:buNone/>
            </a:pPr>
            <a:r>
              <a:rPr lang="en-US" dirty="0"/>
              <a:t> of 1-19 years through the schools and </a:t>
            </a:r>
            <a:r>
              <a:rPr lang="en-US" dirty="0" err="1"/>
              <a:t>anganwadi</a:t>
            </a:r>
            <a:r>
              <a:rPr lang="en-US" dirty="0"/>
              <a:t> centers in order</a:t>
            </a:r>
          </a:p>
          <a:p>
            <a:pPr marL="0" indent="0">
              <a:buNone/>
            </a:pPr>
            <a:r>
              <a:rPr lang="en-US" dirty="0"/>
              <a:t>     To improve their overall health, nutritional status, access to </a:t>
            </a:r>
          </a:p>
          <a:p>
            <a:pPr marL="0" indent="0">
              <a:buNone/>
            </a:pPr>
            <a:r>
              <a:rPr lang="en-US" dirty="0"/>
              <a:t>  education and quality of </a:t>
            </a:r>
            <a:r>
              <a:rPr lang="en-US" dirty="0" smtClean="0"/>
              <a:t>life.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95869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smtClean="0"/>
              <a:t>DRUG ADMINISTRATION AT THE SCHOOL AND ANGANWADI CENTER</a:t>
            </a:r>
          </a:p>
          <a:p>
            <a:pPr marL="0" indent="0">
              <a:buNone/>
            </a:pPr>
            <a:r>
              <a:rPr lang="en-US" dirty="0" smtClean="0"/>
              <a:t>Age group</a:t>
            </a:r>
          </a:p>
          <a:p>
            <a:pPr marL="0" indent="0">
              <a:buNone/>
            </a:pPr>
            <a:r>
              <a:rPr lang="en-US" dirty="0" smtClean="0"/>
              <a:t>    1 -2 </a:t>
            </a:r>
            <a:r>
              <a:rPr lang="en-US" dirty="0"/>
              <a:t>years -Half tablet </a:t>
            </a:r>
            <a:r>
              <a:rPr lang="en-US" dirty="0" smtClean="0"/>
              <a:t>Of 100mg Albendazole</a:t>
            </a:r>
          </a:p>
          <a:p>
            <a:pPr marL="0" indent="0">
              <a:buNone/>
            </a:pPr>
            <a:r>
              <a:rPr lang="en-US" dirty="0" smtClean="0"/>
              <a:t>    2 - 19 years – Full tablet of 400 mg Albendazole</a:t>
            </a:r>
          </a:p>
          <a:p>
            <a:pPr marL="0" indent="0">
              <a:buNone/>
            </a:pPr>
            <a:r>
              <a:rPr lang="en-US" dirty="0" smtClean="0"/>
              <a:t>        Drug administration must be done  under supervision by </a:t>
            </a:r>
            <a:r>
              <a:rPr lang="en-US" dirty="0" smtClean="0">
                <a:solidFill>
                  <a:srgbClr val="FF0000"/>
                </a:solidFill>
              </a:rPr>
              <a:t>teacher/AWW</a:t>
            </a:r>
          </a:p>
          <a:p>
            <a:pPr marL="0" indent="0">
              <a:buNone/>
            </a:pPr>
            <a:r>
              <a:rPr lang="en-US" dirty="0" smtClean="0"/>
              <a:t>        During intake children should </a:t>
            </a:r>
            <a:r>
              <a:rPr lang="en-US" dirty="0" smtClean="0">
                <a:solidFill>
                  <a:srgbClr val="FF0000"/>
                </a:solidFill>
              </a:rPr>
              <a:t>chew the tablet </a:t>
            </a:r>
            <a:r>
              <a:rPr lang="en-US" dirty="0" smtClean="0"/>
              <a:t>and if required should consume some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water.</a:t>
            </a:r>
          </a:p>
          <a:p>
            <a:pPr marL="0" indent="0">
              <a:buNone/>
            </a:pPr>
            <a:r>
              <a:rPr lang="en-US" dirty="0" smtClean="0"/>
              <a:t>        Clean drinking-water should be available at the school/ </a:t>
            </a:r>
            <a:r>
              <a:rPr lang="en-US" dirty="0" err="1" smtClean="0"/>
              <a:t>anganwadi</a:t>
            </a:r>
            <a:r>
              <a:rPr lang="en-US" dirty="0"/>
              <a:t> </a:t>
            </a:r>
            <a:r>
              <a:rPr lang="en-US" dirty="0" err="1" smtClean="0"/>
              <a:t>centre</a:t>
            </a:r>
            <a:r>
              <a:rPr lang="en-US" dirty="0" smtClean="0"/>
              <a:t> on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deworming day.</a:t>
            </a:r>
          </a:p>
          <a:p>
            <a:pPr marL="0" indent="0">
              <a:buNone/>
            </a:pPr>
            <a:r>
              <a:rPr lang="en-US" dirty="0" smtClean="0"/>
              <a:t>For young children the drug administered</a:t>
            </a:r>
          </a:p>
          <a:p>
            <a:pPr marL="0" indent="0">
              <a:buNone/>
            </a:pPr>
            <a:r>
              <a:rPr lang="en-US" dirty="0" smtClean="0"/>
              <a:t>         Dosage of Albendazole:</a:t>
            </a:r>
          </a:p>
          <a:p>
            <a:pPr marL="0" indent="0">
              <a:buNone/>
            </a:pPr>
            <a:r>
              <a:rPr lang="en-US" dirty="0" smtClean="0"/>
              <a:t>            If syrup is supplied,</a:t>
            </a:r>
          </a:p>
          <a:p>
            <a:pPr marL="0" indent="0">
              <a:buNone/>
            </a:pPr>
            <a:r>
              <a:rPr lang="en-US" dirty="0" smtClean="0"/>
              <a:t>                                5ml for 1-2 years, on a bi-annual basis.</a:t>
            </a:r>
          </a:p>
          <a:p>
            <a:pPr marL="0" indent="0">
              <a:buNone/>
            </a:pPr>
            <a:r>
              <a:rPr lang="en-US" dirty="0" smtClean="0"/>
              <a:t>                               10ml for 2-5 years, on a bi-annual basis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13465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7999"/>
          </a:xfrm>
        </p:spPr>
        <p:txBody>
          <a:bodyPr/>
          <a:lstStyle/>
          <a:p>
            <a:pPr marL="0" indent="0">
              <a:buNone/>
            </a:pPr>
            <a:r>
              <a:rPr lang="en-US" sz="3200" b="1" dirty="0" smtClean="0">
                <a:solidFill>
                  <a:srgbClr val="FF0000"/>
                </a:solidFill>
              </a:rPr>
              <a:t>National </a:t>
            </a:r>
            <a:r>
              <a:rPr lang="en-US" sz="3200" b="1" dirty="0">
                <a:solidFill>
                  <a:srgbClr val="FF0000"/>
                </a:solidFill>
              </a:rPr>
              <a:t>Iodine Deficiency Disorder Control Programme(NIDDCP</a:t>
            </a:r>
            <a:r>
              <a:rPr lang="en-US" sz="3200" b="1" dirty="0" smtClean="0">
                <a:solidFill>
                  <a:srgbClr val="FF0000"/>
                </a:solidFill>
              </a:rPr>
              <a:t>)</a:t>
            </a:r>
          </a:p>
          <a:p>
            <a:pPr marL="0" indent="0">
              <a:buNone/>
            </a:pPr>
            <a:r>
              <a:rPr lang="en-US" dirty="0" smtClean="0"/>
              <a:t>    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National Goiter </a:t>
            </a:r>
            <a:r>
              <a:rPr lang="en-US" dirty="0"/>
              <a:t>control Programme (1962) </a:t>
            </a:r>
            <a:r>
              <a:rPr lang="en-US" dirty="0" smtClean="0"/>
              <a:t>is changed </a:t>
            </a:r>
            <a:r>
              <a:rPr lang="en-US" dirty="0"/>
              <a:t>to IDDCP in 1992. </a:t>
            </a:r>
            <a:r>
              <a:rPr lang="en-US" dirty="0" smtClean="0"/>
              <a:t>100%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centrally sponsored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 smtClean="0"/>
              <a:t>       </a:t>
            </a:r>
            <a:r>
              <a:rPr lang="en-US" dirty="0"/>
              <a:t>Entire edible salt is replaced by </a:t>
            </a:r>
            <a:r>
              <a:rPr lang="en-US" dirty="0" smtClean="0"/>
              <a:t>Iodized </a:t>
            </a:r>
            <a:r>
              <a:rPr lang="en-US" dirty="0"/>
              <a:t>salt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        A </a:t>
            </a:r>
            <a:r>
              <a:rPr lang="en-US" dirty="0"/>
              <a:t>national Reference Laboratory is present </a:t>
            </a:r>
            <a:r>
              <a:rPr lang="en-US" dirty="0" smtClean="0"/>
              <a:t>in Biochemistry </a:t>
            </a:r>
            <a:r>
              <a:rPr lang="en-US" dirty="0"/>
              <a:t>dept. of NICD,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Delhi to monitor iodine </a:t>
            </a:r>
            <a:r>
              <a:rPr lang="en-US" dirty="0"/>
              <a:t>content of salt &amp; </a:t>
            </a:r>
            <a:r>
              <a:rPr lang="en-US" dirty="0" smtClean="0"/>
              <a:t>urine.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6957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pPr marL="0" indent="0">
              <a:buNone/>
            </a:pP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smtClean="0">
                <a:solidFill>
                  <a:srgbClr val="FF0000"/>
                </a:solidFill>
              </a:rPr>
              <a:t>Goal -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 smtClean="0"/>
              <a:t>  1</a:t>
            </a:r>
            <a:r>
              <a:rPr lang="en-US" dirty="0"/>
              <a:t>. To bring the prevalence of IDD to below 5% </a:t>
            </a:r>
            <a:r>
              <a:rPr lang="en-US" dirty="0" smtClean="0"/>
              <a:t>in the </a:t>
            </a:r>
            <a:r>
              <a:rPr lang="en-US" dirty="0"/>
              <a:t>country</a:t>
            </a:r>
          </a:p>
          <a:p>
            <a:pPr marL="0" indent="0">
              <a:buNone/>
            </a:pPr>
            <a:r>
              <a:rPr lang="en-US" dirty="0" smtClean="0"/>
              <a:t>  2</a:t>
            </a:r>
            <a:r>
              <a:rPr lang="en-US" dirty="0"/>
              <a:t>. To ensure 100% consumption of </a:t>
            </a:r>
            <a:r>
              <a:rPr lang="en-US" dirty="0" smtClean="0"/>
              <a:t>adequately iodized </a:t>
            </a:r>
            <a:r>
              <a:rPr lang="en-US" dirty="0"/>
              <a:t>salt (15ppm) at </a:t>
            </a:r>
            <a:r>
              <a:rPr lang="en-US" dirty="0" smtClean="0"/>
              <a:t>the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</a:t>
            </a:r>
            <a:r>
              <a:rPr lang="en-US" dirty="0"/>
              <a:t>household </a:t>
            </a:r>
            <a:r>
              <a:rPr lang="en-US" dirty="0" smtClean="0"/>
              <a:t>level .</a:t>
            </a:r>
            <a:endParaRPr lang="en-US" dirty="0"/>
          </a:p>
          <a:p>
            <a:pPr marL="0" indent="0">
              <a:buNone/>
            </a:pPr>
            <a:r>
              <a:rPr lang="en-US" sz="3200" dirty="0" smtClean="0">
                <a:solidFill>
                  <a:srgbClr val="FF0000"/>
                </a:solidFill>
              </a:rPr>
              <a:t>Objectives -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/>
              <a:t>  1. Surveys to assess the magnitude of the Iodine Deficiency Disorders.</a:t>
            </a:r>
          </a:p>
          <a:p>
            <a:pPr marL="0" indent="0">
              <a:buNone/>
            </a:pPr>
            <a:r>
              <a:rPr lang="en-US" dirty="0"/>
              <a:t>  2. Supply of </a:t>
            </a:r>
            <a:r>
              <a:rPr lang="en-US" dirty="0" smtClean="0"/>
              <a:t>iodized </a:t>
            </a:r>
            <a:r>
              <a:rPr lang="en-US" dirty="0"/>
              <a:t>salt in place of common salt.</a:t>
            </a:r>
          </a:p>
          <a:p>
            <a:pPr marL="0" indent="0">
              <a:buNone/>
            </a:pPr>
            <a:r>
              <a:rPr lang="en-US" dirty="0"/>
              <a:t>  3. Resurvey after every 5 years to assess the extent of Iodine</a:t>
            </a:r>
          </a:p>
          <a:p>
            <a:pPr marL="0" indent="0">
              <a:buNone/>
            </a:pPr>
            <a:r>
              <a:rPr lang="en-US" dirty="0"/>
              <a:t>  4. Deficiency Disorders and the Impact of </a:t>
            </a:r>
            <a:r>
              <a:rPr lang="en-US" dirty="0" smtClean="0"/>
              <a:t>iodized </a:t>
            </a:r>
            <a:r>
              <a:rPr lang="en-US" dirty="0"/>
              <a:t>salt.</a:t>
            </a:r>
          </a:p>
          <a:p>
            <a:pPr marL="0" indent="0">
              <a:buNone/>
            </a:pPr>
            <a:r>
              <a:rPr lang="en-US" dirty="0"/>
              <a:t>  5. Laboratory monitoring of </a:t>
            </a:r>
            <a:r>
              <a:rPr lang="en-US" dirty="0" smtClean="0"/>
              <a:t>iodized </a:t>
            </a:r>
            <a:r>
              <a:rPr lang="en-US" dirty="0"/>
              <a:t>salt and urinary </a:t>
            </a:r>
            <a:r>
              <a:rPr lang="en-US" dirty="0" smtClean="0"/>
              <a:t>Iodine .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89954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</a:t>
            </a:r>
            <a:r>
              <a:rPr lang="en-US" sz="3200" dirty="0" smtClean="0">
                <a:solidFill>
                  <a:srgbClr val="FF0000"/>
                </a:solidFill>
              </a:rPr>
              <a:t>Activities</a:t>
            </a:r>
            <a:r>
              <a:rPr lang="en-US" sz="3200" dirty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r>
              <a:rPr lang="en-US" dirty="0" smtClean="0"/>
              <a:t>      1</a:t>
            </a:r>
            <a:r>
              <a:rPr lang="en-US" dirty="0"/>
              <a:t>. </a:t>
            </a:r>
            <a:r>
              <a:rPr lang="en-US" dirty="0" err="1"/>
              <a:t>Iodisation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   2</a:t>
            </a:r>
            <a:r>
              <a:rPr lang="en-US" dirty="0"/>
              <a:t>. Survey</a:t>
            </a:r>
          </a:p>
          <a:p>
            <a:pPr marL="0" indent="0">
              <a:buNone/>
            </a:pPr>
            <a:r>
              <a:rPr lang="en-US" dirty="0" smtClean="0"/>
              <a:t>      3</a:t>
            </a:r>
            <a:r>
              <a:rPr lang="en-US" dirty="0"/>
              <a:t>. Monitoring and Reporting</a:t>
            </a:r>
          </a:p>
          <a:p>
            <a:pPr marL="0" indent="0">
              <a:buNone/>
            </a:pPr>
            <a:r>
              <a:rPr lang="en-US" dirty="0" smtClean="0"/>
              <a:t>      4</a:t>
            </a:r>
            <a:r>
              <a:rPr lang="en-US" dirty="0"/>
              <a:t>. Information Education </a:t>
            </a:r>
            <a:r>
              <a:rPr lang="en-US" dirty="0" smtClean="0"/>
              <a:t>Communication activities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31057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1. </a:t>
            </a:r>
            <a:r>
              <a:rPr lang="en-US" dirty="0" smtClean="0">
                <a:solidFill>
                  <a:srgbClr val="FF0000"/>
                </a:solidFill>
              </a:rPr>
              <a:t>Iodization </a:t>
            </a:r>
            <a:r>
              <a:rPr lang="en-US" dirty="0">
                <a:solidFill>
                  <a:srgbClr val="FF0000"/>
                </a:solidFill>
              </a:rPr>
              <a:t>Salt</a:t>
            </a:r>
          </a:p>
          <a:p>
            <a:pPr marL="0" indent="0">
              <a:buNone/>
            </a:pPr>
            <a:r>
              <a:rPr lang="en-US" dirty="0" smtClean="0"/>
              <a:t>    USI- </a:t>
            </a:r>
            <a:r>
              <a:rPr lang="en-US" dirty="0"/>
              <a:t>Universal Salt </a:t>
            </a:r>
            <a:r>
              <a:rPr lang="en-US" dirty="0" smtClean="0"/>
              <a:t>Iodization- </a:t>
            </a:r>
            <a:r>
              <a:rPr lang="en-US" dirty="0"/>
              <a:t>Policy</a:t>
            </a:r>
          </a:p>
          <a:p>
            <a:pPr marL="0" indent="0">
              <a:buNone/>
            </a:pPr>
            <a:r>
              <a:rPr lang="en-US" dirty="0" smtClean="0"/>
              <a:t>         </a:t>
            </a:r>
            <a:r>
              <a:rPr lang="en-US" dirty="0"/>
              <a:t>Adequate </a:t>
            </a:r>
            <a:r>
              <a:rPr lang="en-US" dirty="0" smtClean="0"/>
              <a:t>iodization </a:t>
            </a:r>
            <a:r>
              <a:rPr lang="en-US" dirty="0"/>
              <a:t>of salt consumed </a:t>
            </a:r>
            <a:r>
              <a:rPr lang="en-US" dirty="0" smtClean="0"/>
              <a:t>by human </a:t>
            </a:r>
            <a:r>
              <a:rPr lang="en-US" dirty="0"/>
              <a:t>and animals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This </a:t>
            </a:r>
            <a:r>
              <a:rPr lang="en-US" dirty="0"/>
              <a:t>is key </a:t>
            </a:r>
            <a:r>
              <a:rPr lang="en-US" dirty="0" smtClean="0"/>
              <a:t>strategy for </a:t>
            </a:r>
            <a:r>
              <a:rPr lang="en-US" dirty="0"/>
              <a:t>control of IDD.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</a:t>
            </a:r>
            <a:r>
              <a:rPr lang="en-US" dirty="0"/>
              <a:t>According to PFA Act, iodine content of salt </a:t>
            </a:r>
            <a:r>
              <a:rPr lang="en-US" dirty="0" smtClean="0"/>
              <a:t>at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manufacture </a:t>
            </a:r>
            <a:r>
              <a:rPr lang="en-US" dirty="0"/>
              <a:t>level —not </a:t>
            </a:r>
            <a:r>
              <a:rPr lang="en-US" dirty="0" smtClean="0"/>
              <a:t>PPM consumer </a:t>
            </a:r>
            <a:r>
              <a:rPr lang="en-US" dirty="0"/>
              <a:t>level-not &lt;15 </a:t>
            </a:r>
            <a:r>
              <a:rPr lang="en-US" dirty="0" smtClean="0"/>
              <a:t>PPM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2.Surveys</a:t>
            </a:r>
            <a:r>
              <a:rPr lang="en-US" dirty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r>
              <a:rPr lang="en-US" dirty="0"/>
              <a:t>      Population: 6-12 years old children.</a:t>
            </a:r>
          </a:p>
          <a:p>
            <a:pPr marL="0" indent="0">
              <a:buNone/>
            </a:pPr>
            <a:r>
              <a:rPr lang="en-US" dirty="0"/>
              <a:t>      Sample size- 2700 (30 clusters*90 samples) for </a:t>
            </a:r>
            <a:r>
              <a:rPr lang="en-US" dirty="0" err="1"/>
              <a:t>Goitre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     Data collected- </a:t>
            </a:r>
            <a:r>
              <a:rPr lang="en-US" dirty="0" smtClean="0"/>
              <a:t>Goiter </a:t>
            </a:r>
            <a:r>
              <a:rPr lang="en-US" dirty="0"/>
              <a:t>rate, Salt </a:t>
            </a:r>
            <a:r>
              <a:rPr lang="en-US" dirty="0" smtClean="0"/>
              <a:t>iodization </a:t>
            </a:r>
            <a:r>
              <a:rPr lang="en-US" dirty="0"/>
              <a:t>level, adequacy and </a:t>
            </a:r>
            <a:r>
              <a:rPr lang="en-US" dirty="0" err="1"/>
              <a:t>mUIE</a:t>
            </a:r>
            <a:r>
              <a:rPr lang="en-US" dirty="0"/>
              <a:t> (age, sex wise)</a:t>
            </a:r>
          </a:p>
          <a:p>
            <a:pPr marL="0" indent="0">
              <a:buNone/>
            </a:pPr>
            <a:r>
              <a:rPr lang="en-US" dirty="0"/>
              <a:t>      Frequency- Once in 5 years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64606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7999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3. Monitoring and Reporting:</a:t>
            </a:r>
          </a:p>
          <a:p>
            <a:pPr marL="0" indent="0">
              <a:buNone/>
            </a:pPr>
            <a:r>
              <a:rPr lang="en-US" dirty="0" smtClean="0"/>
              <a:t>     Lab </a:t>
            </a:r>
            <a:r>
              <a:rPr lang="en-US" dirty="0"/>
              <a:t>Monitoring </a:t>
            </a:r>
            <a:r>
              <a:rPr lang="en-US" dirty="0" smtClean="0"/>
              <a:t>of NIDDCP- </a:t>
            </a:r>
            <a:r>
              <a:rPr lang="en-US" dirty="0"/>
              <a:t>3 </a:t>
            </a:r>
            <a:r>
              <a:rPr lang="en-US" dirty="0" smtClean="0"/>
              <a:t>level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</a:t>
            </a:r>
            <a:r>
              <a:rPr lang="en-US" dirty="0"/>
              <a:t>Primary- estimation of iodine in salt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Secondary- </a:t>
            </a:r>
            <a:r>
              <a:rPr lang="en-US" dirty="0"/>
              <a:t>Estimation of urinary iodine content (</a:t>
            </a:r>
            <a:r>
              <a:rPr lang="en-US" dirty="0" err="1" smtClean="0"/>
              <a:t>forbio</a:t>
            </a:r>
            <a:r>
              <a:rPr lang="en-US" dirty="0" smtClean="0"/>
              <a:t>-availability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</a:t>
            </a:r>
            <a:r>
              <a:rPr lang="en-US" dirty="0"/>
              <a:t>of iodine)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Tertiary- </a:t>
            </a:r>
            <a:r>
              <a:rPr lang="en-US" dirty="0"/>
              <a:t>Neonatal monitoring for </a:t>
            </a:r>
            <a:r>
              <a:rPr lang="en-US" dirty="0" smtClean="0"/>
              <a:t>TSH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4</a:t>
            </a:r>
            <a:r>
              <a:rPr lang="en-US" dirty="0">
                <a:solidFill>
                  <a:srgbClr val="FF0000"/>
                </a:solidFill>
              </a:rPr>
              <a:t>. IEC activities:</a:t>
            </a:r>
          </a:p>
          <a:p>
            <a:pPr marL="0" indent="0">
              <a:buNone/>
            </a:pPr>
            <a:r>
              <a:rPr lang="en-US" dirty="0"/>
              <a:t>       October 21 World IDD day</a:t>
            </a:r>
          </a:p>
          <a:p>
            <a:pPr marL="0" indent="0">
              <a:buNone/>
            </a:pPr>
            <a:r>
              <a:rPr lang="en-US" dirty="0"/>
              <a:t>       TV/Radio broadcasts 10 minutes video clip on IDD</a:t>
            </a:r>
          </a:p>
          <a:p>
            <a:pPr marL="0" indent="0">
              <a:buNone/>
            </a:pPr>
            <a:r>
              <a:rPr lang="en-US" dirty="0"/>
              <a:t>       Pamphlets, Posters depicting manifestations of IDDs</a:t>
            </a:r>
          </a:p>
          <a:p>
            <a:pPr marL="0" indent="0">
              <a:buNone/>
            </a:pPr>
            <a:r>
              <a:rPr lang="en-US" dirty="0"/>
              <a:t>       STKs awareness </a:t>
            </a:r>
            <a:r>
              <a:rPr lang="en-US" dirty="0" err="1"/>
              <a:t>programmes</a:t>
            </a:r>
            <a:r>
              <a:rPr lang="en-US" dirty="0"/>
              <a:t> among General public</a:t>
            </a:r>
          </a:p>
          <a:p>
            <a:pPr marL="0" indent="0">
              <a:buNone/>
            </a:pPr>
            <a:r>
              <a:rPr lang="en-US" dirty="0"/>
              <a:t>       Art of song and drama are also employed in collaboration with </a:t>
            </a:r>
            <a:r>
              <a:rPr lang="en-US" dirty="0" err="1"/>
              <a:t>Doordarshan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      and All India </a:t>
            </a:r>
            <a:r>
              <a:rPr lang="en-US" dirty="0" smtClean="0"/>
              <a:t>Radio .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57255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0"/>
            <a:ext cx="11362764" cy="6857999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0000"/>
                </a:solidFill>
              </a:rPr>
              <a:t>Achievements: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</a:t>
            </a:r>
            <a:r>
              <a:rPr lang="en-US" dirty="0"/>
              <a:t>As on 1st week of December 2016, 706 </a:t>
            </a:r>
            <a:r>
              <a:rPr lang="en-US" dirty="0" smtClean="0"/>
              <a:t>salt </a:t>
            </a:r>
            <a:r>
              <a:rPr lang="en-US" dirty="0" err="1" smtClean="0"/>
              <a:t>iodisation</a:t>
            </a:r>
            <a:r>
              <a:rPr lang="en-US" dirty="0" smtClean="0"/>
              <a:t> </a:t>
            </a:r>
            <a:r>
              <a:rPr lang="en-US" dirty="0"/>
              <a:t>plants including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refineries </a:t>
            </a:r>
            <a:r>
              <a:rPr lang="en-US" dirty="0"/>
              <a:t>in I</a:t>
            </a:r>
            <a:r>
              <a:rPr lang="en-US" dirty="0" smtClean="0"/>
              <a:t>ndia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</a:t>
            </a:r>
            <a:r>
              <a:rPr lang="en-US" dirty="0"/>
              <a:t>Total </a:t>
            </a:r>
            <a:r>
              <a:rPr lang="en-US" dirty="0" smtClean="0"/>
              <a:t>iodization </a:t>
            </a:r>
            <a:r>
              <a:rPr lang="en-US" dirty="0"/>
              <a:t>capacity- 224.10 Lakh </a:t>
            </a:r>
            <a:r>
              <a:rPr lang="en-US" dirty="0" smtClean="0"/>
              <a:t>MT (2015-16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</a:t>
            </a:r>
            <a:r>
              <a:rPr lang="en-US" dirty="0"/>
              <a:t>According to </a:t>
            </a:r>
            <a:r>
              <a:rPr lang="en-US" dirty="0" smtClean="0"/>
              <a:t>Mo. &amp; HFW</a:t>
            </a:r>
            <a:r>
              <a:rPr lang="en-US" dirty="0"/>
              <a:t>, there is no </a:t>
            </a:r>
            <a:r>
              <a:rPr lang="en-US" dirty="0" smtClean="0"/>
              <a:t>gap between </a:t>
            </a:r>
            <a:r>
              <a:rPr lang="en-US" dirty="0"/>
              <a:t>supply and demand of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iodized salt .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</a:t>
            </a:r>
            <a:r>
              <a:rPr lang="en-US" dirty="0"/>
              <a:t>NIDDCP has been included in the 20 </a:t>
            </a:r>
            <a:r>
              <a:rPr lang="en-US" dirty="0" smtClean="0"/>
              <a:t>point program </a:t>
            </a:r>
            <a:r>
              <a:rPr lang="en-US" dirty="0"/>
              <a:t>of the prime minister.</a:t>
            </a:r>
          </a:p>
        </p:txBody>
      </p:sp>
    </p:spTree>
    <p:extLst>
      <p:ext uri="{BB962C8B-B14F-4D97-AF65-F5344CB8AC3E}">
        <p14:creationId xmlns:p14="http://schemas.microsoft.com/office/powerpoint/2010/main" val="14828587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-1"/>
            <a:ext cx="12192000" cy="6723529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11500" b="1" smtClean="0">
                <a:solidFill>
                  <a:srgbClr val="FF0000"/>
                </a:solidFill>
              </a:rPr>
              <a:t>          Thank </a:t>
            </a:r>
            <a:r>
              <a:rPr lang="en-US" sz="11500" b="1" dirty="0" smtClean="0">
                <a:solidFill>
                  <a:srgbClr val="FF0000"/>
                </a:solidFill>
              </a:rPr>
              <a:t>You.</a:t>
            </a:r>
            <a:endParaRPr lang="en-US" sz="115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4451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</TotalTime>
  <Words>2450</Words>
  <Application>Microsoft Office PowerPoint</Application>
  <PresentationFormat>Widescreen</PresentationFormat>
  <Paragraphs>322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kiran garud</dc:creator>
  <cp:lastModifiedBy>kiran garud</cp:lastModifiedBy>
  <cp:revision>100</cp:revision>
  <dcterms:created xsi:type="dcterms:W3CDTF">2020-04-04T13:29:10Z</dcterms:created>
  <dcterms:modified xsi:type="dcterms:W3CDTF">2020-04-05T16:51:22Z</dcterms:modified>
</cp:coreProperties>
</file>